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4" r:id="rId3"/>
    <p:sldId id="282" r:id="rId4"/>
    <p:sldId id="275" r:id="rId5"/>
    <p:sldId id="276" r:id="rId6"/>
    <p:sldId id="284" r:id="rId7"/>
    <p:sldId id="287" r:id="rId8"/>
    <p:sldId id="288" r:id="rId9"/>
    <p:sldId id="289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96524-6645-435F-A2AD-428AAC933DEB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AF7D1-02D1-4339-86B2-FA44003B1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//commons.wikimedia.org/wiki/File:Kaliningrad_Oblast_Coat_of_Arms_2006.svg?uselang=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1"/>
          <p:cNvGrpSpPr/>
          <p:nvPr/>
        </p:nvGrpSpPr>
        <p:grpSpPr>
          <a:xfrm>
            <a:off x="1403648" y="1487462"/>
            <a:ext cx="6804107" cy="1869530"/>
            <a:chOff x="1857356" y="-69580"/>
            <a:chExt cx="6804107" cy="1869530"/>
          </a:xfrm>
        </p:grpSpPr>
        <p:sp>
          <p:nvSpPr>
            <p:cNvPr id="6" name="TextBox 5"/>
            <p:cNvSpPr txBox="1"/>
            <p:nvPr/>
          </p:nvSpPr>
          <p:spPr>
            <a:xfrm>
              <a:off x="1857356" y="-69580"/>
              <a:ext cx="680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latin typeface="PT Sans" pitchFamily="34" charset="-52"/>
                </a:rPr>
                <a:t>МИНИСТЕРСТВО  ОБРАЗОВАНИЯ  КАЛИНИНГРАДСКОЙ  ОБЛАСТИ</a:t>
              </a:r>
              <a:endParaRPr lang="ru-RU" b="1" dirty="0">
                <a:latin typeface="PT Sans" pitchFamily="34" charset="-5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57422" y="359048"/>
              <a:ext cx="537551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latin typeface="PT Sans" pitchFamily="34" charset="-52"/>
                </a:rPr>
                <a:t>ГОСУДАРСТВЕННОЕ   БЮДЖЕТНОЕ   УЧРЕЖДЕНИЕ </a:t>
              </a:r>
            </a:p>
            <a:p>
              <a:pPr algn="ctr"/>
              <a:r>
                <a:rPr lang="ru-RU" b="1" dirty="0" smtClean="0">
                  <a:latin typeface="PT Sans" pitchFamily="34" charset="-52"/>
                </a:rPr>
                <a:t>ДОПОЛНИТЕЛЬНОГО   ОБРАЗОВАНИЯ </a:t>
              </a:r>
            </a:p>
            <a:p>
              <a:pPr algn="ctr"/>
              <a:r>
                <a:rPr lang="ru-RU" b="1" dirty="0" smtClean="0">
                  <a:latin typeface="PT Sans" pitchFamily="34" charset="-52"/>
                </a:rPr>
                <a:t>КАЛИНИНГРАДСКОЙ   ОБЛАСТИ</a:t>
              </a:r>
              <a:endParaRPr lang="ru-RU" b="1" dirty="0">
                <a:latin typeface="PT Sans" pitchFamily="34" charset="-5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14612" y="1430618"/>
              <a:ext cx="4704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latin typeface="PT Sans" pitchFamily="34" charset="-52"/>
                </a:rPr>
                <a:t>«ЦЕНТР  РАЗВИТИЯ  ОДАРЕННЫХ  ДЕТЕЙ»</a:t>
              </a:r>
              <a:endParaRPr lang="ru-RU" b="1" dirty="0">
                <a:latin typeface="PT Sans" pitchFamily="34" charset="-52"/>
              </a:endParaRPr>
            </a:p>
          </p:txBody>
        </p:sp>
      </p:grpSp>
      <p:grpSp>
        <p:nvGrpSpPr>
          <p:cNvPr id="5" name="Группа 9"/>
          <p:cNvGrpSpPr/>
          <p:nvPr/>
        </p:nvGrpSpPr>
        <p:grpSpPr>
          <a:xfrm>
            <a:off x="35496" y="4608513"/>
            <a:ext cx="9108504" cy="2132855"/>
            <a:chOff x="35496" y="4725144"/>
            <a:chExt cx="9108504" cy="2132855"/>
          </a:xfrm>
        </p:grpSpPr>
        <p:pic>
          <p:nvPicPr>
            <p:cNvPr id="3" name="Изображение 2" descr="Z_SmD9uFgiw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084168" y="4818908"/>
              <a:ext cx="3059832" cy="203909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" name="Изображение 3" descr="qD4H5jHb0dQ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5496" y="4725144"/>
              <a:ext cx="3059832" cy="203909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9" name="Изображение 8" descr="IMG_0895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059832" y="4816865"/>
              <a:ext cx="3059831" cy="203861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3483585"/>
            <a:ext cx="878687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Организационное собрание по Лаборатории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Z+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 июня 2014 года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8" descr="Kaliningrad Oblast Coat of Arms 2006.sv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5396" y="44624"/>
            <a:ext cx="1109092" cy="134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571472" y="1857364"/>
            <a:ext cx="81439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  <a:latin typeface="PT Sans" pitchFamily="34" charset="-52"/>
              </a:rPr>
              <a:t>Желаю успехов!</a:t>
            </a:r>
            <a:endParaRPr lang="ru-RU" sz="2600" b="1" u="sng" dirty="0">
              <a:solidFill>
                <a:srgbClr val="C00000"/>
              </a:solidFill>
              <a:latin typeface="PT Sans" pitchFamily="34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428860" y="357166"/>
            <a:ext cx="45720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PT Sans" pitchFamily="34" charset="-52"/>
              </a:rPr>
              <a:t>«Лаборатория </a:t>
            </a:r>
            <a:r>
              <a:rPr lang="en-US" sz="2600" b="1" dirty="0" smtClean="0">
                <a:latin typeface="PT Sans" pitchFamily="34" charset="-52"/>
              </a:rPr>
              <a:t>Z+</a:t>
            </a:r>
            <a:r>
              <a:rPr lang="ru-RU" sz="2600" b="1" dirty="0" smtClean="0">
                <a:latin typeface="PT Sans" pitchFamily="34" charset="-52"/>
              </a:rPr>
              <a:t>»</a:t>
            </a:r>
            <a:endParaRPr lang="ru-RU" sz="2600" b="1" dirty="0">
              <a:latin typeface="PT Sans" pitchFamily="34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1285860"/>
            <a:ext cx="81439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PT Sans" pitchFamily="34" charset="-52"/>
              </a:rPr>
              <a:t>Заезд обучающихся в Центр </a:t>
            </a:r>
            <a:r>
              <a:rPr lang="en-US" sz="2600" b="1" dirty="0" smtClean="0">
                <a:latin typeface="PT Sans" pitchFamily="34" charset="-52"/>
              </a:rPr>
              <a:t>18.07.</a:t>
            </a:r>
            <a:r>
              <a:rPr lang="ru-RU" sz="2600" b="1" dirty="0" smtClean="0">
                <a:latin typeface="PT Sans" pitchFamily="34" charset="-52"/>
              </a:rPr>
              <a:t>2014 </a:t>
            </a:r>
          </a:p>
          <a:p>
            <a:pPr algn="ctr"/>
            <a:r>
              <a:rPr lang="ru-RU" sz="2600" b="1" u="sng" dirty="0" smtClean="0">
                <a:solidFill>
                  <a:srgbClr val="C00000"/>
                </a:solidFill>
                <a:latin typeface="PT Sans" pitchFamily="34" charset="-52"/>
              </a:rPr>
              <a:t>с 10.00 до 12.00</a:t>
            </a:r>
            <a:endParaRPr lang="ru-RU" sz="2600" b="1" u="sng" dirty="0">
              <a:solidFill>
                <a:srgbClr val="C00000"/>
              </a:solidFill>
              <a:latin typeface="PT Sans" pitchFamily="34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472" y="3000372"/>
            <a:ext cx="81439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PT Sans" pitchFamily="34" charset="-52"/>
              </a:rPr>
              <a:t>Регистрация обучающихся </a:t>
            </a:r>
            <a:r>
              <a:rPr lang="en-US" sz="2600" b="1" dirty="0" smtClean="0">
                <a:latin typeface="PT Sans" pitchFamily="34" charset="-52"/>
              </a:rPr>
              <a:t>18.07.</a:t>
            </a:r>
            <a:r>
              <a:rPr lang="ru-RU" sz="2600" b="1" dirty="0" smtClean="0">
                <a:latin typeface="PT Sans" pitchFamily="34" charset="-52"/>
              </a:rPr>
              <a:t>2014 </a:t>
            </a:r>
          </a:p>
          <a:p>
            <a:pPr algn="ctr"/>
            <a:r>
              <a:rPr lang="ru-RU" sz="2600" b="1" u="sng" dirty="0" smtClean="0">
                <a:solidFill>
                  <a:srgbClr val="C00000"/>
                </a:solidFill>
                <a:latin typeface="PT Sans" pitchFamily="34" charset="-52"/>
              </a:rPr>
              <a:t>с 10.00 до 12.00</a:t>
            </a:r>
            <a:r>
              <a:rPr lang="ru-RU" sz="2600" b="1" dirty="0" smtClean="0">
                <a:latin typeface="PT Sans" pitchFamily="34" charset="-52"/>
              </a:rPr>
              <a:t> – конференц-зал</a:t>
            </a:r>
            <a:endParaRPr lang="ru-RU" sz="2600" b="1" dirty="0">
              <a:latin typeface="PT Sans" pitchFamily="34" charset="-52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4214810" y="2357430"/>
            <a:ext cx="928694" cy="64294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C:\Users\Анатолий\Desktop\Лаборатория-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4107972"/>
            <a:ext cx="2224993" cy="275002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929190" y="5214950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+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214414" y="285728"/>
            <a:ext cx="79295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должны иметь при себе обучающиеся по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прибытии в Центр?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1142984"/>
            <a:ext cx="84296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Договор</a:t>
            </a:r>
          </a:p>
          <a:p>
            <a:pPr marL="342900" indent="-342900" algn="just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Согласие законного  представителя  на обработку  персональных данных несовершеннолетнего (бланк можно скачать на сайте Центра)</a:t>
            </a:r>
          </a:p>
          <a:p>
            <a:pPr marL="342900" indent="-342900" algn="just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Свидетельство о рождении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(и копию)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или паспорта (для тех, у кого  он уже есть)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Копию полиса обязательного медицинского страхования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 Медицинские справки (справку):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а) о состоянии здоровья с отметкой о прививках;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б) об отсутствии контакта ребёнка (детей) с инфекционными больными ( действительна не более 3-х дней);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в) от врача-дерматолога (об отсутствии заразных кожных заболеваний и педикулёза).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  Сменную обувь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  Предметы личной гигиены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  Удобную одежду для посещения учебных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внеучебных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спортивных занятий, в т.ч. на улице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 Письменные принадлежности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55576" y="260648"/>
            <a:ext cx="81439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u="sng" dirty="0" smtClean="0">
                <a:latin typeface="PT Sans" pitchFamily="34" charset="-52"/>
              </a:rPr>
              <a:t>Первый день пребывания в Центре</a:t>
            </a:r>
            <a:endParaRPr lang="en-US" sz="2600" b="1" u="sng" dirty="0" smtClean="0">
              <a:latin typeface="PT Sans" pitchFamily="34" charset="-52"/>
            </a:endParaRPr>
          </a:p>
          <a:p>
            <a:pPr algn="ctr"/>
            <a:endParaRPr lang="ru-RU" sz="2600" b="1" dirty="0" smtClean="0">
              <a:latin typeface="PT Sans" pitchFamily="34" charset="-52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600" b="1" dirty="0" smtClean="0">
                <a:latin typeface="PT Sans" pitchFamily="34" charset="-52"/>
              </a:rPr>
              <a:t>Знакомство с воспитателями</a:t>
            </a:r>
            <a:endParaRPr lang="ru-RU" sz="2600" b="1" dirty="0">
              <a:solidFill>
                <a:srgbClr val="C00000"/>
              </a:solidFill>
              <a:latin typeface="PT Sans" pitchFamily="34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36912"/>
            <a:ext cx="81439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2600" b="1" dirty="0" smtClean="0">
                <a:latin typeface="PT Sans" pitchFamily="34" charset="-52"/>
              </a:rPr>
              <a:t>Медицинский осмотр</a:t>
            </a:r>
          </a:p>
          <a:p>
            <a:pPr algn="ctr">
              <a:buFont typeface="Wingdings" pitchFamily="2" charset="2"/>
              <a:buChar char="§"/>
            </a:pPr>
            <a:r>
              <a:rPr lang="ru-RU" sz="2600" b="1" dirty="0" smtClean="0">
                <a:latin typeface="PT Sans" pitchFamily="34" charset="-52"/>
              </a:rPr>
              <a:t>Правила пребывания в Центре (</a:t>
            </a:r>
            <a:r>
              <a:rPr lang="ru-RU" sz="2600" b="1" dirty="0" smtClean="0">
                <a:solidFill>
                  <a:srgbClr val="FF0000"/>
                </a:solidFill>
                <a:latin typeface="PT Sans" pitchFamily="34" charset="-52"/>
              </a:rPr>
              <a:t>запрещено хранение и распитие спиртных напитков, в том числе и пива; курение на территории Центра</a:t>
            </a:r>
            <a:r>
              <a:rPr lang="ru-RU" sz="2600" b="1" dirty="0" smtClean="0">
                <a:latin typeface="PT Sans" pitchFamily="34" charset="-52"/>
              </a:rPr>
              <a:t>)</a:t>
            </a:r>
          </a:p>
          <a:p>
            <a:pPr algn="ctr">
              <a:buFont typeface="Wingdings" pitchFamily="2" charset="2"/>
              <a:buChar char="§"/>
            </a:pPr>
            <a:r>
              <a:rPr lang="ru-RU" sz="2600" b="1" dirty="0" smtClean="0">
                <a:latin typeface="PT Sans" pitchFamily="34" charset="-52"/>
              </a:rPr>
              <a:t>Правила пожарной безопасности</a:t>
            </a:r>
            <a:endParaRPr lang="ru-RU" sz="2600" b="1" dirty="0">
              <a:latin typeface="PT Sans" pitchFamily="34" charset="-52"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4069084" y="1771676"/>
            <a:ext cx="928694" cy="64294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071546"/>
          <a:ext cx="8072494" cy="5622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8201"/>
                <a:gridCol w="5094293"/>
              </a:tblGrid>
              <a:tr h="142876"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  <a:endParaRPr lang="ru-RU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  <a:endParaRPr lang="ru-RU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0982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08.00 – 08.30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Подъем. Зарядка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08.40 - 09.10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Завтрак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48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09.10 - 09.25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Утренний циркуль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48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09.30 - 11.00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Первая учебная пара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1761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11.00 - 11.25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Групповой сбор  (перерыв)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71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11.30 – 13.00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Вторая учебная пара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90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13.30 – 14.25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Обед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41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14.30 - 15.20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Индивидуальное пространство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4143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15.30 - 17.00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Курсы «Турнира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Z+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9566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17.00 – 17.30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Групповое время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2352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17.30 – 18.50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Клубное пространство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4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19.00 - 19.25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Ужин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3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19.30 –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19.55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Групповое время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74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20.00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21.30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Вечернее 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7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21.35 - 22.25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Групповой сбор (итоги дня)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22.30 - 08.00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Отбой. Время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тишины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500298" y="214291"/>
            <a:ext cx="6357950" cy="714380"/>
          </a:xfrm>
          <a:prstGeom prst="rect">
            <a:avLst/>
          </a:prstGeom>
          <a:ln w="25400">
            <a:solidFill>
              <a:schemeClr val="bg1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Распорядок дня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428860" y="357166"/>
            <a:ext cx="45720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PT Sans" pitchFamily="34" charset="-52"/>
              </a:rPr>
              <a:t>Учебные занятия</a:t>
            </a:r>
            <a:endParaRPr lang="ru-RU" sz="2600" b="1" dirty="0">
              <a:latin typeface="PT Sans" pitchFamily="34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1857364"/>
            <a:ext cx="81439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b="1" dirty="0" smtClean="0">
                <a:latin typeface="PT Sans" pitchFamily="34" charset="-52"/>
              </a:rPr>
              <a:t>1 пара – лекционные, практические занятия </a:t>
            </a:r>
          </a:p>
          <a:p>
            <a:pPr algn="just"/>
            <a:r>
              <a:rPr lang="ru-RU" sz="2600" b="1" dirty="0" smtClean="0">
                <a:latin typeface="PT Sans" pitchFamily="34" charset="-52"/>
              </a:rPr>
              <a:t>2 пара – лекционные, практические занятия</a:t>
            </a:r>
          </a:p>
          <a:p>
            <a:pPr algn="just"/>
            <a:r>
              <a:rPr lang="ru-RU" sz="2600" b="1" dirty="0" smtClean="0">
                <a:latin typeface="PT Sans" pitchFamily="34" charset="-52"/>
              </a:rPr>
              <a:t>3 пара – курсы «Турнира </a:t>
            </a:r>
            <a:r>
              <a:rPr lang="en-US" sz="2600" b="1" dirty="0" smtClean="0">
                <a:latin typeface="PT Sans" pitchFamily="34" charset="-52"/>
              </a:rPr>
              <a:t>Z+</a:t>
            </a:r>
            <a:r>
              <a:rPr lang="ru-RU" sz="2600" b="1" dirty="0" smtClean="0">
                <a:latin typeface="PT Sans" pitchFamily="34" charset="-52"/>
              </a:rPr>
              <a:t>»</a:t>
            </a:r>
            <a:endParaRPr lang="ru-RU" sz="2600" b="1" dirty="0">
              <a:latin typeface="PT Sans" pitchFamily="34" charset="-52"/>
            </a:endParaRPr>
          </a:p>
        </p:txBody>
      </p:sp>
      <p:pic>
        <p:nvPicPr>
          <p:cNvPr id="6" name="Picture 2" descr="WRI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739506" y="3357561"/>
            <a:ext cx="3475700" cy="3280831"/>
          </a:xfrm>
          <a:prstGeom prst="rect">
            <a:avLst/>
          </a:prstGeom>
          <a:noFill/>
          <a:effectLst>
            <a:outerShdw dist="35921" dir="2700000" algn="ctr" rotWithShape="0">
              <a:srgbClr val="FFFF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428860" y="357166"/>
            <a:ext cx="45720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PT Sans" pitchFamily="34" charset="-52"/>
              </a:rPr>
              <a:t>«Лаборатория </a:t>
            </a:r>
            <a:r>
              <a:rPr lang="en-US" sz="2600" b="1" dirty="0" smtClean="0">
                <a:latin typeface="PT Sans" pitchFamily="34" charset="-52"/>
              </a:rPr>
              <a:t>Z+</a:t>
            </a:r>
            <a:r>
              <a:rPr lang="ru-RU" sz="2600" b="1" dirty="0" smtClean="0">
                <a:latin typeface="PT Sans" pitchFamily="34" charset="-52"/>
              </a:rPr>
              <a:t>»</a:t>
            </a:r>
            <a:endParaRPr lang="ru-RU" sz="2600" b="1" dirty="0">
              <a:latin typeface="PT Sans" pitchFamily="34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1857364"/>
            <a:ext cx="81439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PT Sans" pitchFamily="34" charset="-52"/>
              </a:rPr>
              <a:t>Выезд обучающихся из Центра 28.07.2014 </a:t>
            </a:r>
          </a:p>
          <a:p>
            <a:pPr algn="ctr"/>
            <a:r>
              <a:rPr lang="ru-RU" sz="2600" b="1" u="sng" dirty="0" smtClean="0">
                <a:solidFill>
                  <a:srgbClr val="C00000"/>
                </a:solidFill>
                <a:latin typeface="PT Sans" pitchFamily="34" charset="-52"/>
              </a:rPr>
              <a:t>с 09.30 до 11.00</a:t>
            </a:r>
            <a:endParaRPr lang="ru-RU" sz="2600" b="1" u="sng" dirty="0">
              <a:solidFill>
                <a:srgbClr val="C00000"/>
              </a:solidFill>
              <a:latin typeface="PT Sans" pitchFamily="34" charset="-52"/>
            </a:endParaRPr>
          </a:p>
        </p:txBody>
      </p:sp>
      <p:pic>
        <p:nvPicPr>
          <p:cNvPr id="6" name="Picture 2" descr="C:\Users\Анатолий\Desktop\Лаборатория-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3357561"/>
            <a:ext cx="2643206" cy="326692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29190" y="4500570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+</a:t>
            </a:r>
            <a:endParaRPr lang="ru-RU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786050" y="285728"/>
            <a:ext cx="52864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Обращаем Ваше внимание!!!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64" y="1412776"/>
            <a:ext cx="8715436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Право забирать ребенка из Центра имеют только его родители или официальные представители, имеющие соответствующие документы. </a:t>
            </a:r>
          </a:p>
          <a:p>
            <a:pPr marL="457200" indent="-457200" algn="just">
              <a:buAutoNum type="arabicPeriod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Прочие лица могут посещать или забирать ребенка, но только при наличии у них доверенности от родителей и по предварительному согласованию этого вопроса с администрацией Центра.</a:t>
            </a:r>
          </a:p>
        </p:txBody>
      </p:sp>
      <p:pic>
        <p:nvPicPr>
          <p:cNvPr id="2" name="Picture 2" descr="C:\Users\User\Desktop\ФОТО\7 поток\понедельник\IMG_4088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500826" y="4357694"/>
            <a:ext cx="1571636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User\Desktop\ФОТО\9 поток\пятница, суббота\IMG_817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4762485"/>
            <a:ext cx="3143272" cy="2095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786050" y="285728"/>
            <a:ext cx="52423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Контакты Центра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Гоман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Сергей Станиславович – директор,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ы: 8-4012-602-162;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8-921-006-12-31</a:t>
            </a:r>
          </a:p>
          <a:p>
            <a:pPr marL="457200" indent="-4572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Петров Анатолий Анатольевич – зам.директора,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телефоны</a:t>
            </a:r>
            <a:r>
              <a:rPr lang="ru-RU" sz="2800" b="1" u="sng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u="sng" smtClean="0">
                <a:latin typeface="Times New Roman" pitchFamily="18" charset="0"/>
                <a:cs typeface="Times New Roman" pitchFamily="18" charset="0"/>
              </a:rPr>
              <a:t>8-4012-602-162; 8-921-006-16-55</a:t>
            </a: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Маринова Светлана Евгеньевна – старший методист Центра информатизации КОИРО, </a:t>
            </a:r>
          </a:p>
          <a:p>
            <a:pPr marL="457200" indent="-4572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телефон 8-911-460-85-37</a:t>
            </a:r>
          </a:p>
          <a:p>
            <a:pPr marL="457200" indent="-4572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Чемакина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Светлана Александровна – бухгалтер,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телефон 8-906-231-67-57</a:t>
            </a:r>
          </a:p>
          <a:p>
            <a:pPr marL="457200" lvl="0" indent="-457200" algn="just"/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Наш сайт: 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dc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baltinform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</a:t>
            </a:r>
            <a:endParaRPr lang="ru-RU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Адрес электронной почты: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enterdtc39@gmail.com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492</Words>
  <Application>Microsoft Office PowerPoint</Application>
  <PresentationFormat>Экран (4:3)</PresentationFormat>
  <Paragraphs>99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Ярмарка  образовательных курсов</dc:title>
  <dc:creator>User</dc:creator>
  <cp:lastModifiedBy>user</cp:lastModifiedBy>
  <cp:revision>115</cp:revision>
  <dcterms:created xsi:type="dcterms:W3CDTF">2013-12-02T07:47:19Z</dcterms:created>
  <dcterms:modified xsi:type="dcterms:W3CDTF">2014-06-21T09:18:35Z</dcterms:modified>
</cp:coreProperties>
</file>