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8288000" cy="10287000"/>
  <p:notesSz cx="6858000" cy="9144000"/>
  <p:embeddedFontLst>
    <p:embeddedFont>
      <p:font typeface="Gatwick Bold" panose="020B0604020202020204" charset="0"/>
      <p:regular r:id="rId20"/>
    </p:embeddedFont>
    <p:embeddedFont>
      <p:font typeface="Agrandir Bold" panose="020B0604020202020204" charset="0"/>
      <p:regular r:id="rId21"/>
    </p:embeddedFont>
    <p:embeddedFont>
      <p:font typeface="Montserrat Light Bold" panose="020B0604020202020204" charset="-52"/>
      <p:regular r:id="rId22"/>
    </p:embeddedFont>
    <p:embeddedFont>
      <p:font typeface="Agrandir" panose="020B0604020202020204" charset="0"/>
      <p:regular r:id="rId23"/>
    </p:embeddedFont>
    <p:embeddedFont>
      <p:font typeface="Anton Italics" panose="020B0604020202020204" charset="0"/>
      <p:regular r:id="rId24"/>
    </p:embeddedFont>
    <p:embeddedFont>
      <p:font typeface="Gatwick Light" panose="020B0604020202020204" charset="0"/>
      <p:regular r:id="rId25"/>
    </p:embeddedFont>
    <p:embeddedFont>
      <p:font typeface="Gatwick Light Bold" panose="020B0604020202020204" charset="0"/>
      <p:regular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Sanchez Italic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Light" panose="020B0604020202020204" charset="0"/>
      <p:regular r:id="rId34"/>
    </p:embeddedFont>
    <p:embeddedFont>
      <p:font typeface="Rubik Light Italics" panose="020B0604020202020204" charset="-79"/>
      <p:regular r:id="rId35"/>
    </p:embeddedFont>
    <p:embeddedFont>
      <p:font typeface="Open Sans Light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01743" y="2206802"/>
            <a:ext cx="5873396" cy="58733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26903" y="4050087"/>
            <a:ext cx="6268090" cy="520821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23573" y="743689"/>
            <a:ext cx="8749169" cy="7680249"/>
            <a:chOff x="0" y="0"/>
            <a:chExt cx="11665559" cy="1024033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33350"/>
              <a:ext cx="11665559" cy="4349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79"/>
                </a:lnSpc>
              </a:pPr>
              <a:r>
                <a:rPr lang="en-US" sz="6599" spc="65">
                  <a:solidFill>
                    <a:srgbClr val="000000"/>
                  </a:solidFill>
                  <a:latin typeface="Gatwick Bold"/>
                </a:rPr>
                <a:t>Компьютерное зрение для мониторинга рыб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907179"/>
              <a:ext cx="11665559" cy="5333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500" spc="50">
                  <a:solidFill>
                    <a:srgbClr val="000000"/>
                  </a:solidFill>
                  <a:latin typeface="Agrandir"/>
                </a:rPr>
                <a:t>Проект выполнили: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Agrandir"/>
                </a:rPr>
                <a:t>Ванина Дана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Agrandir"/>
                </a:rPr>
                <a:t>Берденикова Татьяна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Agrandir"/>
                </a:rPr>
                <a:t>Углицкая Екатерина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Agrandir"/>
                </a:rPr>
                <a:t>Бабёнов Никита</a:t>
              </a:r>
            </a:p>
            <a:p>
              <a:pPr>
                <a:lnSpc>
                  <a:spcPts val="3499"/>
                </a:lnSpc>
              </a:pPr>
              <a:r>
                <a:rPr lang="en-US" sz="2499" spc="49">
                  <a:solidFill>
                    <a:srgbClr val="000000"/>
                  </a:solidFill>
                  <a:latin typeface="Agrandir"/>
                </a:rPr>
                <a:t>Зарванский Сергей</a:t>
              </a:r>
            </a:p>
            <a:p>
              <a:pPr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Agrandir"/>
              </a:endParaRPr>
            </a:p>
            <a:p>
              <a:pPr>
                <a:lnSpc>
                  <a:spcPts val="3499"/>
                </a:lnSpc>
              </a:pPr>
              <a:endParaRPr lang="en-US" sz="2499" spc="49">
                <a:solidFill>
                  <a:srgbClr val="000000"/>
                </a:solidFill>
                <a:latin typeface="Agrandir"/>
              </a:endParaRPr>
            </a:p>
            <a:p>
              <a:pPr>
                <a:lnSpc>
                  <a:spcPts val="3500"/>
                </a:lnSpc>
                <a:spcBef>
                  <a:spcPct val="0"/>
                </a:spcBef>
              </a:pPr>
              <a:endParaRPr lang="en-US" sz="2499" spc="49">
                <a:solidFill>
                  <a:srgbClr val="000000"/>
                </a:solidFill>
                <a:latin typeface="Agrandir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5959" r="59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4983" r="498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015" r="2472" b="13186"/>
          <a:stretch>
            <a:fillRect/>
          </a:stretch>
        </p:blipFill>
        <p:spPr>
          <a:xfrm>
            <a:off x="1027997" y="1881533"/>
            <a:ext cx="16231303" cy="73767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150871" y="2339842"/>
            <a:ext cx="5300258" cy="1279556"/>
            <a:chOff x="0" y="0"/>
            <a:chExt cx="7067011" cy="1706075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7067011" cy="967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83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99117"/>
              <a:ext cx="7067011" cy="7069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5598" y="-846254"/>
            <a:ext cx="15427870" cy="2246721"/>
            <a:chOff x="0" y="0"/>
            <a:chExt cx="20570493" cy="2995628"/>
          </a:xfrm>
        </p:grpSpPr>
        <p:sp>
          <p:nvSpPr>
            <p:cNvPr id="7" name="TextBox 7"/>
            <p:cNvSpPr txBox="1"/>
            <p:nvPr/>
          </p:nvSpPr>
          <p:spPr>
            <a:xfrm>
              <a:off x="2089916" y="2136668"/>
              <a:ext cx="18480577" cy="858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6"/>
                </a:lnSpc>
              </a:pPr>
              <a:r>
                <a:rPr lang="en-US" sz="4251" spc="510">
                  <a:solidFill>
                    <a:srgbClr val="000000"/>
                  </a:solidFill>
                  <a:latin typeface="Anton Italics"/>
                </a:rPr>
                <a:t>Рыба-хирург, болеющая криптокариозом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18480577" cy="2243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5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20" r="4440" b="9304"/>
          <a:stretch>
            <a:fillRect/>
          </a:stretch>
        </p:blipFill>
        <p:spPr>
          <a:xfrm>
            <a:off x="776554" y="1866981"/>
            <a:ext cx="16734891" cy="817371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51617" y="1028700"/>
            <a:ext cx="14719787" cy="588264"/>
            <a:chOff x="0" y="0"/>
            <a:chExt cx="19626383" cy="784352"/>
          </a:xfrm>
        </p:grpSpPr>
        <p:sp>
          <p:nvSpPr>
            <p:cNvPr id="4" name="TextBox 4"/>
            <p:cNvSpPr txBox="1"/>
            <p:nvPr/>
          </p:nvSpPr>
          <p:spPr>
            <a:xfrm>
              <a:off x="1993996" y="-203962"/>
              <a:ext cx="17632387" cy="988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56"/>
                </a:lnSpc>
              </a:pPr>
              <a:r>
                <a:rPr lang="en-US" sz="4800" spc="576">
                  <a:solidFill>
                    <a:srgbClr val="000000"/>
                  </a:solidFill>
                  <a:latin typeface="Rubik Light Italics"/>
                </a:rPr>
                <a:t>Карп, болеющий вирусным некрозом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51333"/>
              <a:ext cx="17632387" cy="858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0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176" r="5075" b="10150"/>
          <a:stretch>
            <a:fillRect/>
          </a:stretch>
        </p:blipFill>
        <p:spPr>
          <a:xfrm>
            <a:off x="1028700" y="1962858"/>
            <a:ext cx="16249615" cy="7864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337015" y="476123"/>
            <a:ext cx="5613970" cy="1486735"/>
            <a:chOff x="0" y="0"/>
            <a:chExt cx="7485293" cy="1982314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7485293" cy="103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3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52674"/>
              <a:ext cx="7485293" cy="929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Sanchez Italics"/>
                </a:rPr>
                <a:t>Здоровый Карп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4850" y="326836"/>
            <a:ext cx="16554450" cy="126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0"/>
              </a:lnSpc>
            </a:pPr>
            <a:r>
              <a:rPr lang="en-US" sz="7371">
                <a:solidFill>
                  <a:srgbClr val="000000"/>
                </a:solidFill>
                <a:latin typeface="Open Sans Light"/>
              </a:rPr>
              <a:t>Коммерциализация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4850" y="3273515"/>
            <a:ext cx="16554450" cy="709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1.Стоимость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услуги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при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наличии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оборудования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400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тыс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. в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год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-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компьютерное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зрение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    </a:t>
            </a: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2.Стоимость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услуги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при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отсутствии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оборудования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500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тыс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. -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продажа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оборудования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400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тыс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. в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год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-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компьютерное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зрение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r>
              <a:rPr lang="en-US" sz="4472" dirty="0">
                <a:solidFill>
                  <a:srgbClr val="000000"/>
                </a:solidFill>
                <a:latin typeface="Open Sans Light"/>
              </a:rPr>
              <a:t>100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тыс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. в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год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-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сервисное</a:t>
            </a:r>
            <a:r>
              <a:rPr lang="en-US" sz="4472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4472" dirty="0" err="1">
                <a:solidFill>
                  <a:srgbClr val="000000"/>
                </a:solidFill>
                <a:latin typeface="Open Sans Light"/>
              </a:rPr>
              <a:t>обслуживание</a:t>
            </a: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endParaRPr lang="en-US" sz="4472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0516"/>
            <a:ext cx="18288000" cy="10307515"/>
          </a:xfrm>
          <a:prstGeom prst="rect">
            <a:avLst/>
          </a:prstGeom>
          <a:solidFill>
            <a:srgbClr val="F1E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2"/>
          <p:cNvSpPr txBox="1"/>
          <p:nvPr/>
        </p:nvSpPr>
        <p:spPr>
          <a:xfrm>
            <a:off x="704850" y="326836"/>
            <a:ext cx="16554450" cy="126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0"/>
              </a:lnSpc>
            </a:pPr>
            <a:r>
              <a:rPr lang="ru-RU" sz="7371" dirty="0" smtClean="0">
                <a:solidFill>
                  <a:srgbClr val="000000"/>
                </a:solidFill>
                <a:latin typeface="Open Sans Light"/>
              </a:rPr>
              <a:t>Работа программного кода</a:t>
            </a:r>
            <a:endParaRPr lang="en-US" sz="7371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04850" y="3273515"/>
            <a:ext cx="16554450" cy="156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1"/>
              </a:lnSpc>
            </a:pPr>
            <a:endParaRPr lang="en-US" sz="4472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261"/>
              </a:lnSpc>
            </a:pPr>
            <a:endParaRPr lang="en-US" sz="4472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5" name="bandicam 2020-10-30 10-50-59-6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2327" y="1587689"/>
            <a:ext cx="14463346" cy="81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33588" y="3113885"/>
            <a:ext cx="13020824" cy="4581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Карп здоровый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HTTPS://WWW.YOUTUBE.COM/WATCH?V=VWTFHSY3U0Y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endParaRPr lang="en-US" sz="2400" spc="24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Раскадровка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HTTPS://WWW.IMG2GO.COM/RU/RESULT#J=C5FB01D2-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endParaRPr lang="en-US" sz="2400" spc="24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Оодиноз и другие болезни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HTTPS://WWW.ZOOECO.COM/0-RIB/0-RIBI010-9.HTML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endParaRPr lang="en-US" sz="2400" spc="24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Список компаний аквакультурного сектора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r>
              <a:rPr lang="en-US" sz="2400" spc="24">
                <a:solidFill>
                  <a:srgbClr val="000000"/>
                </a:solidFill>
                <a:latin typeface="Montserrat Light"/>
              </a:rPr>
              <a:t>https://edunews.ru/entrants/okso/selskoe-hozyajstvo/promyshlennoe-rybolovstvo.html </a:t>
            </a:r>
          </a:p>
          <a:p>
            <a:pPr algn="ctr">
              <a:lnSpc>
                <a:spcPts val="2808"/>
              </a:lnSpc>
              <a:spcBef>
                <a:spcPct val="0"/>
              </a:spcBef>
            </a:pPr>
            <a:endParaRPr lang="en-US" sz="2400" spc="24">
              <a:solidFill>
                <a:srgbClr val="000000"/>
              </a:solidFill>
              <a:latin typeface="Montserrat Light"/>
            </a:endParaRPr>
          </a:p>
          <a:p>
            <a:pPr algn="ctr">
              <a:lnSpc>
                <a:spcPts val="2808"/>
              </a:lnSpc>
              <a:spcBef>
                <a:spcPct val="0"/>
              </a:spcBef>
            </a:pPr>
            <a:endParaRPr lang="en-US" sz="2400" spc="24">
              <a:solidFill>
                <a:srgbClr val="000000"/>
              </a:solidFill>
              <a:latin typeface="Montserrat Ligh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00948" y="-274828"/>
            <a:ext cx="16230600" cy="2607057"/>
            <a:chOff x="0" y="0"/>
            <a:chExt cx="21640800" cy="3476076"/>
          </a:xfrm>
        </p:grpSpPr>
        <p:sp>
          <p:nvSpPr>
            <p:cNvPr id="4" name="TextBox 4"/>
            <p:cNvSpPr txBox="1"/>
            <p:nvPr/>
          </p:nvSpPr>
          <p:spPr>
            <a:xfrm>
              <a:off x="2198656" y="2563394"/>
              <a:ext cx="19442144" cy="912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6"/>
                </a:lnSpc>
              </a:pPr>
              <a:r>
                <a:rPr lang="en-US" sz="4472" spc="536">
                  <a:solidFill>
                    <a:srgbClr val="000000"/>
                  </a:solidFill>
                  <a:latin typeface="Rubik Light Italics"/>
                </a:rPr>
                <a:t>Использованные источники и ссылки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9442144" cy="3000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696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0920" y="5556123"/>
            <a:ext cx="14046160" cy="130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8800" spc="87">
                <a:solidFill>
                  <a:srgbClr val="000000"/>
                </a:solidFill>
                <a:latin typeface="Open Sans Light Bold"/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8269" y="1968136"/>
            <a:ext cx="9692984" cy="453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92"/>
              </a:lnSpc>
            </a:pPr>
            <a:r>
              <a:rPr lang="en-US" sz="6137">
                <a:solidFill>
                  <a:srgbClr val="000000"/>
                </a:solidFill>
                <a:latin typeface="Gatwick Bold"/>
              </a:rPr>
              <a:t>Цель:</a:t>
            </a:r>
          </a:p>
          <a:p>
            <a:pPr>
              <a:lnSpc>
                <a:spcPts val="4296"/>
              </a:lnSpc>
            </a:pPr>
            <a:endParaRPr lang="en-US" sz="6137">
              <a:solidFill>
                <a:srgbClr val="000000"/>
              </a:solidFill>
              <a:latin typeface="Gatwick Bold"/>
            </a:endParaRPr>
          </a:p>
          <a:p>
            <a:pPr>
              <a:lnSpc>
                <a:spcPts val="5638"/>
              </a:lnSpc>
              <a:spcBef>
                <a:spcPct val="0"/>
              </a:spcBef>
            </a:pPr>
            <a:r>
              <a:rPr lang="en-US" sz="3068">
                <a:solidFill>
                  <a:srgbClr val="000000"/>
                </a:solidFill>
                <a:latin typeface="Gatwick Bold"/>
              </a:rPr>
              <a:t>Разработать</a:t>
            </a:r>
            <a:r>
              <a:rPr lang="en-US" sz="4027">
                <a:solidFill>
                  <a:srgbClr val="000000"/>
                </a:solidFill>
                <a:latin typeface="Gatwick Bold"/>
              </a:rPr>
              <a:t> систему, позволяющую оперативно предотвращать массовую гибель рыбы в местах ее разведения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11253" y="2149111"/>
            <a:ext cx="6741665" cy="50120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031605"/>
            <a:ext cx="3506470" cy="22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spc="240">
                <a:solidFill>
                  <a:srgbClr val="F1E5D7"/>
                </a:solidFill>
                <a:latin typeface="Agrandir Bold"/>
              </a:rPr>
              <a:t>#THEHOMESCHOOLLIFE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29459" y="800204"/>
            <a:ext cx="8024170" cy="8616079"/>
            <a:chOff x="0" y="0"/>
            <a:chExt cx="10698893" cy="1148810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0"/>
              <a:ext cx="10698893" cy="105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6399">
                  <a:solidFill>
                    <a:srgbClr val="000000"/>
                  </a:solidFill>
                  <a:latin typeface="Gatwick Bold"/>
                </a:rPr>
                <a:t>Задачи:</a:t>
              </a:r>
            </a:p>
            <a:p>
              <a:pPr>
                <a:lnSpc>
                  <a:spcPts val="4665"/>
                </a:lnSpc>
              </a:pPr>
              <a:endParaRPr lang="en-US" sz="6399">
                <a:solidFill>
                  <a:srgbClr val="000000"/>
                </a:solidFill>
                <a:latin typeface="Gatwick Bold"/>
              </a:endParaRPr>
            </a:p>
            <a:p>
              <a:pPr>
                <a:lnSpc>
                  <a:spcPts val="4932"/>
                </a:lnSpc>
              </a:pPr>
              <a:r>
                <a:rPr lang="en-US" sz="3332">
                  <a:solidFill>
                    <a:srgbClr val="000000"/>
                  </a:solidFill>
                  <a:latin typeface="Gatwick Bold"/>
                </a:rPr>
                <a:t>- поиск разновидностей заболеваний рыб (с видовым признаком)</a:t>
              </a:r>
            </a:p>
            <a:p>
              <a:pPr>
                <a:lnSpc>
                  <a:spcPts val="4932"/>
                </a:lnSpc>
              </a:pPr>
              <a:r>
                <a:rPr lang="en-US" sz="3332">
                  <a:solidFill>
                    <a:srgbClr val="000000"/>
                  </a:solidFill>
                  <a:latin typeface="Gatwick Bold"/>
                </a:rPr>
                <a:t>- определение ключевых факторов состояния водоемов</a:t>
              </a:r>
            </a:p>
            <a:p>
              <a:pPr>
                <a:lnSpc>
                  <a:spcPts val="4932"/>
                </a:lnSpc>
              </a:pPr>
              <a:r>
                <a:rPr lang="en-US" sz="3332">
                  <a:solidFill>
                    <a:srgbClr val="000000"/>
                  </a:solidFill>
                  <a:latin typeface="Gatwick Bold"/>
                </a:rPr>
                <a:t>- формирование базы данных по различным заболеваниям</a:t>
              </a:r>
            </a:p>
            <a:p>
              <a:pPr>
                <a:lnSpc>
                  <a:spcPts val="4932"/>
                </a:lnSpc>
              </a:pPr>
              <a:r>
                <a:rPr lang="en-US" sz="3332">
                  <a:solidFill>
                    <a:srgbClr val="000000"/>
                  </a:solidFill>
                  <a:latin typeface="Gatwick Bold"/>
                </a:rPr>
                <a:t>-обучение нейросети для отслеживания прокаженных рыб</a:t>
              </a:r>
            </a:p>
            <a:p>
              <a:pPr>
                <a:lnSpc>
                  <a:spcPts val="4932"/>
                </a:lnSpc>
              </a:pPr>
              <a:r>
                <a:rPr lang="en-US" sz="3332">
                  <a:solidFill>
                    <a:srgbClr val="000000"/>
                  </a:solidFill>
                  <a:latin typeface="Gatwick Bold"/>
                </a:rPr>
                <a:t>- корректирование концепции устройства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76009" y="10926479"/>
              <a:ext cx="9922884" cy="561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20929">
            <a:off x="1894386" y="2976885"/>
            <a:ext cx="5760285" cy="4988944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C43B3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31537" y="1863485"/>
            <a:ext cx="5227645" cy="6765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71046" y="2338664"/>
            <a:ext cx="6931258" cy="46230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8717" y="2024426"/>
            <a:ext cx="7925283" cy="3797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38"/>
              </a:lnSpc>
            </a:pPr>
            <a:r>
              <a:rPr lang="en-US" sz="4884">
                <a:solidFill>
                  <a:srgbClr val="000000"/>
                </a:solidFill>
                <a:latin typeface="Gatwick Bold"/>
              </a:rPr>
              <a:t>Проблемы:</a:t>
            </a:r>
          </a:p>
          <a:p>
            <a:pPr>
              <a:lnSpc>
                <a:spcPts val="4594"/>
              </a:lnSpc>
            </a:pPr>
            <a:endParaRPr lang="en-US" sz="4884">
              <a:solidFill>
                <a:srgbClr val="000000"/>
              </a:solidFill>
              <a:latin typeface="Gatwick Bold"/>
            </a:endParaRPr>
          </a:p>
          <a:p>
            <a:pPr>
              <a:lnSpc>
                <a:spcPts val="4487"/>
              </a:lnSpc>
            </a:pPr>
            <a:r>
              <a:rPr lang="en-US" sz="3205">
                <a:solidFill>
                  <a:srgbClr val="000000"/>
                </a:solidFill>
                <a:latin typeface="Gatwick Bold"/>
              </a:rPr>
              <a:t>- высокий риск потерь аквакультуры в результате распространения заражения</a:t>
            </a:r>
          </a:p>
          <a:p>
            <a:pPr>
              <a:lnSpc>
                <a:spcPts val="4594"/>
              </a:lnSpc>
              <a:spcBef>
                <a:spcPct val="0"/>
              </a:spcBef>
            </a:pPr>
            <a:endParaRPr lang="en-US" sz="3205">
              <a:solidFill>
                <a:srgbClr val="000000"/>
              </a:solidFill>
              <a:latin typeface="Gatwick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031605"/>
            <a:ext cx="3506470" cy="22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spc="240">
                <a:solidFill>
                  <a:srgbClr val="F1E5D7"/>
                </a:solidFill>
                <a:latin typeface="Agrandir Bold"/>
              </a:rPr>
              <a:t>#THEHOMESCHOOLLIFE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089" y="2507521"/>
            <a:ext cx="6308900" cy="47316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34125" y="2735314"/>
            <a:ext cx="9402319" cy="416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Gatwick Light Bold"/>
              </a:rPr>
              <a:t>Актуальность: 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Gatwick Light Bold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Gatwick Light"/>
              </a:rPr>
              <a:t>Рыба является важным звеном в хозяйственной промышленности, поэтому её массовая гибель сильно отразится на экономике и негативно повлияет на жизнь людей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33799" y="8844908"/>
            <a:ext cx="3398395" cy="832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62376" y="6579611"/>
            <a:ext cx="3426122" cy="83945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859909" y="6652840"/>
            <a:ext cx="3631058" cy="578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Больная рыба или</a:t>
            </a:r>
          </a:p>
          <a:p>
            <a:pPr algn="ctr">
              <a:lnSpc>
                <a:spcPts val="2269"/>
              </a:lnSpc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грязная вода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19936" y="4509023"/>
            <a:ext cx="3426122" cy="8394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229448" y="4571693"/>
            <a:ext cx="2633582" cy="578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Плохие условия</a:t>
            </a:r>
          </a:p>
          <a:p>
            <a:pPr algn="ctr">
              <a:lnSpc>
                <a:spcPts val="2269"/>
              </a:lnSpc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 (грязная вода)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33178" y="334699"/>
            <a:ext cx="3426122" cy="34261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859909" y="1718969"/>
            <a:ext cx="3631058" cy="81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200" spc="21">
                <a:solidFill>
                  <a:srgbClr val="000000"/>
                </a:solidFill>
                <a:latin typeface="Open Sans Light Bold"/>
              </a:rPr>
              <a:t>Предраспологающие факторы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5244" y="8068004"/>
            <a:ext cx="7868172" cy="192781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225244" y="8218699"/>
            <a:ext cx="7841522" cy="169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6"/>
              </a:lnSpc>
            </a:pPr>
            <a:r>
              <a:rPr lang="en-US" sz="1936" spc="19">
                <a:solidFill>
                  <a:srgbClr val="000000"/>
                </a:solidFill>
                <a:latin typeface="Open Sans Light Bold"/>
              </a:rPr>
              <a:t>Рыба держится у</a:t>
            </a:r>
          </a:p>
          <a:p>
            <a:pPr algn="ctr">
              <a:lnSpc>
                <a:spcPts val="2266"/>
              </a:lnSpc>
            </a:pPr>
            <a:r>
              <a:rPr lang="en-US" sz="1936" spc="19">
                <a:solidFill>
                  <a:srgbClr val="000000"/>
                </a:solidFill>
                <a:latin typeface="Open Sans Light Bold"/>
              </a:rPr>
              <a:t>поверхности, чешется, часто дышит, на</a:t>
            </a:r>
          </a:p>
          <a:p>
            <a:pPr algn="ctr">
              <a:lnSpc>
                <a:spcPts val="2266"/>
              </a:lnSpc>
            </a:pPr>
            <a:r>
              <a:rPr lang="en-US" sz="1936" spc="19">
                <a:solidFill>
                  <a:srgbClr val="000000"/>
                </a:solidFill>
                <a:latin typeface="Open Sans Light Bold"/>
              </a:rPr>
              <a:t>жабрах видны точечные кровоизлияния,</a:t>
            </a:r>
          </a:p>
          <a:p>
            <a:pPr algn="ctr">
              <a:lnSpc>
                <a:spcPts val="2266"/>
              </a:lnSpc>
            </a:pPr>
            <a:r>
              <a:rPr lang="en-US" sz="1936" spc="19">
                <a:solidFill>
                  <a:srgbClr val="000000"/>
                </a:solidFill>
                <a:latin typeface="Open Sans Light Bold"/>
              </a:rPr>
              <a:t>окраска кожи и плавников темнеет точечные кровоизлияния,</a:t>
            </a:r>
          </a:p>
          <a:p>
            <a:pPr algn="ctr">
              <a:lnSpc>
                <a:spcPts val="2266"/>
              </a:lnSpc>
            </a:pPr>
            <a:r>
              <a:rPr lang="en-US" sz="1936" spc="19">
                <a:solidFill>
                  <a:srgbClr val="000000"/>
                </a:solidFill>
                <a:latin typeface="Open Sans Light Bold"/>
              </a:rPr>
              <a:t>окраска кожи и плавников темнеет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5244" y="5842249"/>
            <a:ext cx="7932583" cy="19436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51894" y="6381729"/>
            <a:ext cx="7814872" cy="86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69"/>
              </a:lnSpc>
              <a:spcBef>
                <a:spcPct val="0"/>
              </a:spcBef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Уменьшение подвижности рыб при заражении жабр - частые дыхательные движения, судорожное сжимание жаберных крышек,снижение и отсутствие аппетита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31585" y="3537237"/>
            <a:ext cx="7932465" cy="194357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51894" y="3980804"/>
            <a:ext cx="7912156" cy="1181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1"/>
              </a:lnSpc>
            </a:pPr>
            <a:r>
              <a:rPr lang="en-US" sz="1992" spc="19">
                <a:solidFill>
                  <a:srgbClr val="000000"/>
                </a:solidFill>
                <a:latin typeface="Open Sans Light Bold"/>
              </a:rPr>
              <a:t>На теле появляются мелкие пятна или беловатые бугорки, сероватые пузырьки. рыба чешется о дно и твердые предметы, плохо берет корм, позднее перестает питаться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7508" y="405481"/>
            <a:ext cx="3446591" cy="34465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10752" y="1802789"/>
            <a:ext cx="2646783" cy="50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2781" spc="27">
                <a:solidFill>
                  <a:srgbClr val="000000"/>
                </a:solidFill>
                <a:latin typeface="Open Sans Light Bold"/>
              </a:rPr>
              <a:t>Болезнь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8583" y="8844908"/>
            <a:ext cx="3374422" cy="82678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90893" y="9041438"/>
            <a:ext cx="3819821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Оодиниоз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3084" y="6652840"/>
            <a:ext cx="3379922" cy="8281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48042" y="6823574"/>
            <a:ext cx="4270007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Криптобиоз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4256" y="4509023"/>
            <a:ext cx="3359775" cy="82319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767440" y="4717867"/>
            <a:ext cx="3446591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</a:pPr>
            <a:r>
              <a:rPr lang="en-US" sz="2399" spc="23">
                <a:solidFill>
                  <a:srgbClr val="000000"/>
                </a:solidFill>
                <a:latin typeface="Open Sans Light Bold"/>
              </a:rPr>
              <a:t>Криптокариоз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7708" y="1179510"/>
            <a:ext cx="7748648" cy="189853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737016" y="1873570"/>
            <a:ext cx="2630032" cy="50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2781" spc="27">
                <a:solidFill>
                  <a:srgbClr val="000000"/>
                </a:solidFill>
                <a:latin typeface="Open Sans Light Bold"/>
              </a:rPr>
              <a:t>Признаки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9676" y="8082810"/>
            <a:ext cx="7748648" cy="18985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18158" y="8675947"/>
            <a:ext cx="10851684" cy="7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5"/>
              </a:lnSpc>
            </a:pPr>
            <a:r>
              <a:rPr lang="en-US" sz="2509" spc="25">
                <a:solidFill>
                  <a:srgbClr val="000000"/>
                </a:solidFill>
                <a:latin typeface="Montserrat Light Bold"/>
              </a:rPr>
              <a:t>под чешуйками образуются пузырьки газа,</a:t>
            </a:r>
          </a:p>
          <a:p>
            <a:pPr algn="ctr">
              <a:lnSpc>
                <a:spcPts val="2935"/>
              </a:lnSpc>
            </a:pPr>
            <a:r>
              <a:rPr lang="en-US" sz="2509" spc="25">
                <a:solidFill>
                  <a:srgbClr val="000000"/>
                </a:solidFill>
                <a:latin typeface="Montserrat Light Bold"/>
              </a:rPr>
              <a:t> на теле появляются кровоизлияния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8842" y="3534322"/>
            <a:ext cx="7748648" cy="18985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97146" y="4318729"/>
            <a:ext cx="6592039" cy="70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пучеглазие, наличие белых бородавок на жабрах и коже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9676" y="5829754"/>
            <a:ext cx="7748648" cy="18985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78612" y="6358051"/>
            <a:ext cx="7530775" cy="105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</a:pPr>
            <a:r>
              <a:rPr lang="en-US" sz="2399" spc="23">
                <a:solidFill>
                  <a:srgbClr val="000000"/>
                </a:solidFill>
                <a:latin typeface="Open Sans Light Bold"/>
              </a:rPr>
              <a:t>В клетках крови могут быть и</a:t>
            </a:r>
          </a:p>
          <a:p>
            <a:pPr algn="ctr">
              <a:lnSpc>
                <a:spcPts val="2807"/>
              </a:lnSpc>
            </a:pPr>
            <a:r>
              <a:rPr lang="en-US" sz="2399" spc="23">
                <a:solidFill>
                  <a:srgbClr val="000000"/>
                </a:solidFill>
                <a:latin typeface="Open Sans Light Bold"/>
              </a:rPr>
              <a:t>гемоспоридии (кокцидии). </a:t>
            </a:r>
          </a:p>
          <a:p>
            <a:pPr algn="ctr">
              <a:lnSpc>
                <a:spcPts val="2807"/>
              </a:lnSpc>
            </a:pPr>
            <a:r>
              <a:rPr lang="en-US" sz="2399" spc="23">
                <a:solidFill>
                  <a:srgbClr val="000000"/>
                </a:solidFill>
                <a:latin typeface="Open Sans Light Bold"/>
              </a:rPr>
              <a:t>Отмечают  побледнение жабр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0357" y="8782024"/>
            <a:ext cx="3374422" cy="8267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9816" y="9024156"/>
            <a:ext cx="3377172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Аэромоноз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6993" y="4418914"/>
            <a:ext cx="3333758" cy="8168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9816" y="4537207"/>
            <a:ext cx="3126366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</a:pPr>
            <a:r>
              <a:rPr lang="en-US" sz="2399" spc="23">
                <a:solidFill>
                  <a:srgbClr val="000000"/>
                </a:solidFill>
                <a:latin typeface="Open Sans Light Bold"/>
              </a:rPr>
              <a:t>Лимфоцистоз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7276" y="6649054"/>
            <a:ext cx="3374422" cy="82678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91304" y="6692722"/>
            <a:ext cx="3126366" cy="70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Вирусный некроз эритроцитов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64615" y="8823426"/>
            <a:ext cx="3426122" cy="83945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114493" y="9032078"/>
            <a:ext cx="3126367" cy="29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"/>
              </a:lnSpc>
            </a:pPr>
            <a:r>
              <a:rPr lang="en-US" sz="1939" spc="19">
                <a:solidFill>
                  <a:srgbClr val="000000"/>
                </a:solidFill>
                <a:latin typeface="Open Sans Light Bold"/>
              </a:rPr>
              <a:t>Грязная вода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16194" y="4288740"/>
            <a:ext cx="3426122" cy="83945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785570" y="4371355"/>
            <a:ext cx="3572343" cy="58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5"/>
              </a:lnSpc>
            </a:pPr>
            <a:r>
              <a:rPr lang="en-US" sz="1945" spc="19">
                <a:solidFill>
                  <a:srgbClr val="000000"/>
                </a:solidFill>
                <a:latin typeface="Open Sans Light Bold"/>
              </a:rPr>
              <a:t>Слабый иммунитет, открытые раны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64615" y="6598125"/>
            <a:ext cx="3333758" cy="81682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3978185" y="6723110"/>
            <a:ext cx="3262674" cy="5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927" spc="19">
                <a:solidFill>
                  <a:srgbClr val="000000"/>
                </a:solidFill>
                <a:latin typeface="Open Sans Light Bold"/>
              </a:rPr>
              <a:t>Наследственность или инфицированная вода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8681" y="185686"/>
            <a:ext cx="3426122" cy="342612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3858681" y="1444225"/>
            <a:ext cx="3481921" cy="88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Предраспологающие факторы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107" y="165218"/>
            <a:ext cx="3446591" cy="344659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431095" y="1672825"/>
            <a:ext cx="2646783" cy="42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Болезнь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8842" y="939247"/>
            <a:ext cx="7748648" cy="189853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7778150" y="1672825"/>
            <a:ext cx="2630032" cy="42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400" spc="24">
                <a:solidFill>
                  <a:srgbClr val="000000"/>
                </a:solidFill>
                <a:latin typeface="Open Sans Light Bold"/>
              </a:rPr>
              <a:t>Признаки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415" y="2414938"/>
            <a:ext cx="9108581" cy="592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06"/>
              </a:lnSpc>
            </a:pPr>
            <a:r>
              <a:rPr lang="en-US" sz="4219">
                <a:solidFill>
                  <a:srgbClr val="000000"/>
                </a:solidFill>
                <a:latin typeface="Open Sans Light"/>
              </a:rPr>
              <a:t>Система может быть оснащена системами мониторинга воды: </a:t>
            </a:r>
          </a:p>
          <a:p>
            <a:pPr>
              <a:lnSpc>
                <a:spcPts val="5906"/>
              </a:lnSpc>
            </a:pPr>
            <a:endParaRPr lang="en-US" sz="4219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5906"/>
              </a:lnSpc>
            </a:pPr>
            <a:r>
              <a:rPr lang="en-US" sz="4219">
                <a:solidFill>
                  <a:srgbClr val="000000"/>
                </a:solidFill>
                <a:latin typeface="Open Sans Light"/>
              </a:rPr>
              <a:t>-pH-метр (кислотность)</a:t>
            </a:r>
          </a:p>
          <a:p>
            <a:pPr>
              <a:lnSpc>
                <a:spcPts val="5906"/>
              </a:lnSpc>
            </a:pPr>
            <a:r>
              <a:rPr lang="en-US" sz="4219">
                <a:solidFill>
                  <a:srgbClr val="000000"/>
                </a:solidFill>
                <a:latin typeface="Open Sans Light"/>
              </a:rPr>
              <a:t>-TDS - метр (жесткость)</a:t>
            </a:r>
          </a:p>
          <a:p>
            <a:pPr>
              <a:lnSpc>
                <a:spcPts val="5906"/>
              </a:lnSpc>
            </a:pPr>
            <a:r>
              <a:rPr lang="en-US" sz="4219">
                <a:solidFill>
                  <a:srgbClr val="000000"/>
                </a:solidFill>
                <a:latin typeface="Open Sans Light"/>
              </a:rPr>
              <a:t>-Digital temp и Analog temp (температура). </a:t>
            </a:r>
          </a:p>
          <a:p>
            <a:pPr>
              <a:lnSpc>
                <a:spcPts val="5906"/>
              </a:lnSpc>
            </a:pPr>
            <a:r>
              <a:rPr lang="en-US" sz="4219">
                <a:solidFill>
                  <a:srgbClr val="000000"/>
                </a:solidFill>
                <a:latin typeface="Open Sans Light"/>
              </a:rPr>
              <a:t>-Камеры.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20996" y="2675972"/>
            <a:ext cx="6588554" cy="49350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42837" y="437833"/>
            <a:ext cx="5700712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Gatwick Light"/>
              </a:rPr>
              <a:t>Детали системы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19" r="31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</Words>
  <Application>Microsoft Office PowerPoint</Application>
  <PresentationFormat>Произвольный</PresentationFormat>
  <Paragraphs>90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Gatwick Bold</vt:lpstr>
      <vt:lpstr>Agrandir Bold</vt:lpstr>
      <vt:lpstr>Montserrat Light Bold</vt:lpstr>
      <vt:lpstr>Agrandir</vt:lpstr>
      <vt:lpstr>Anton Italics</vt:lpstr>
      <vt:lpstr>Gatwick Light</vt:lpstr>
      <vt:lpstr>Gatwick Light Bold</vt:lpstr>
      <vt:lpstr>Open Sans Light</vt:lpstr>
      <vt:lpstr>Sanchez Italics</vt:lpstr>
      <vt:lpstr>Calibri</vt:lpstr>
      <vt:lpstr>Montserrat Light</vt:lpstr>
      <vt:lpstr>Rubik Light Italics</vt:lpstr>
      <vt:lpstr>Open Sans Light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зрение для мониторинга рыб</dc:title>
  <cp:lastModifiedBy>HP</cp:lastModifiedBy>
  <cp:revision>2</cp:revision>
  <dcterms:created xsi:type="dcterms:W3CDTF">2006-08-16T00:00:00Z</dcterms:created>
  <dcterms:modified xsi:type="dcterms:W3CDTF">2020-10-30T09:17:47Z</dcterms:modified>
  <dc:identifier>DAELVNmET5w</dc:identifier>
</cp:coreProperties>
</file>