
<file path=[Content_Types].xml><?xml version="1.0" encoding="utf-8"?>
<Types xmlns="http://schemas.openxmlformats.org/package/2006/content-types">
  <Default Extension="svg" ContentType="image/svg+xml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Open Sans Extra Bold" panose="020B0604020202020204" charset="0"/>
      <p:regular r:id="rId17"/>
    </p:embeddedFont>
    <p:embeddedFont>
      <p:font typeface="Open Sauce Light" panose="020B0604020202020204" charset="0"/>
      <p:regular r:id="rId18"/>
    </p:embeddedFont>
    <p:embeddedFont>
      <p:font typeface="Glacial Indifference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uce Light Bold" panose="020B0604020202020204" charset="0"/>
      <p:regular r:id="rId24"/>
    </p:embeddedFont>
    <p:embeddedFont>
      <p:font typeface="Glacial Indifference" panose="020B0604020202020204" charset="0"/>
      <p:regular r:id="rId25"/>
    </p:embeddedFont>
    <p:embeddedFont>
      <p:font typeface="Open San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svg"/><Relationship Id="rId7" Type="http://schemas.openxmlformats.org/officeDocument/2006/relationships/image" Target="../media/image26.pn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4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7631" y="6885978"/>
            <a:ext cx="6863319" cy="670751"/>
            <a:chOff x="0" y="0"/>
            <a:chExt cx="9151091" cy="894335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97682" y="-97682"/>
              <a:ext cx="894335" cy="1089699"/>
              <a:chOff x="0" y="0"/>
              <a:chExt cx="2354580" cy="2868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8159074" y="-97682"/>
              <a:ext cx="894335" cy="1089699"/>
              <a:chOff x="0" y="0"/>
              <a:chExt cx="2354580" cy="286893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698002" y="0"/>
              <a:ext cx="7769010" cy="894335"/>
              <a:chOff x="0" y="0"/>
              <a:chExt cx="1797897" cy="20696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97897" cy="206966"/>
              </a:xfrm>
              <a:custGeom>
                <a:avLst/>
                <a:gdLst/>
                <a:ahLst/>
                <a:cxnLst/>
                <a:rect l="l" t="t" r="r" b="b"/>
                <a:pathLst>
                  <a:path w="1797897" h="206966">
                    <a:moveTo>
                      <a:pt x="0" y="0"/>
                    </a:moveTo>
                    <a:lnTo>
                      <a:pt x="1797897" y="0"/>
                    </a:lnTo>
                    <a:lnTo>
                      <a:pt x="1797897" y="206966"/>
                    </a:lnTo>
                    <a:lnTo>
                      <a:pt x="0" y="20696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187631" y="3742723"/>
            <a:ext cx="7146415" cy="2548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>
                <a:solidFill>
                  <a:srgbClr val="000000"/>
                </a:solidFill>
                <a:latin typeface="Glacial Indifference"/>
              </a:rPr>
              <a:t>HEALTHY BACK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97617" y="1261656"/>
            <a:ext cx="6761467" cy="77636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50460" y="7016349"/>
            <a:ext cx="6296657" cy="38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2"/>
              </a:lnSpc>
            </a:pPr>
            <a:r>
              <a:rPr lang="en-US" sz="2394" spc="95">
                <a:solidFill>
                  <a:srgbClr val="FFFFFF"/>
                </a:solidFill>
                <a:latin typeface="Open Sauce Light"/>
              </a:rPr>
              <a:t>Осанка человека — фасад души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094" y="1028700"/>
            <a:ext cx="7555129" cy="847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99545" y="535253"/>
            <a:ext cx="493447" cy="493447"/>
            <a:chOff x="0" y="0"/>
            <a:chExt cx="657929" cy="657929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657929" cy="657929"/>
              <a:chOff x="0" y="0"/>
              <a:chExt cx="6355080" cy="6355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09655" y="109655"/>
              <a:ext cx="438619" cy="43861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7144897" y="4848912"/>
            <a:ext cx="749555" cy="294588"/>
            <a:chOff x="0" y="0"/>
            <a:chExt cx="999406" cy="392784"/>
          </a:xfrm>
        </p:grpSpPr>
        <p:sp>
          <p:nvSpPr>
            <p:cNvPr id="7" name="TextBox 7"/>
            <p:cNvSpPr txBox="1"/>
            <p:nvPr/>
          </p:nvSpPr>
          <p:spPr>
            <a:xfrm>
              <a:off x="394147" y="-19050"/>
              <a:ext cx="605260" cy="411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2000" spc="200">
                  <a:solidFill>
                    <a:srgbClr val="FFFFFF"/>
                  </a:solidFill>
                  <a:latin typeface="Glacial Indifference Bold"/>
                </a:rPr>
                <a:t>09</a:t>
              </a:r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194137" y="-16317"/>
              <a:ext cx="43972" cy="432247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99545" y="9552243"/>
            <a:ext cx="394907" cy="2627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6650" y="4558560"/>
            <a:ext cx="7777379" cy="17684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88598" y="62773"/>
            <a:ext cx="1605854" cy="16058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26650" y="6238991"/>
            <a:ext cx="6014982" cy="33132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26650" y="2077671"/>
            <a:ext cx="6377987" cy="20542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752528" y="2383564"/>
            <a:ext cx="6874736" cy="687473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26650" y="180975"/>
            <a:ext cx="22101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4AAD"/>
                </a:solidFill>
                <a:latin typeface="Open Sans Extra Bold"/>
              </a:rPr>
              <a:t>B2B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99067" y="180975"/>
            <a:ext cx="218165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1B48AB"/>
                </a:solidFill>
                <a:latin typeface="Open Sans Extra Bold"/>
              </a:rPr>
              <a:t>B2C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859" y="4808124"/>
            <a:ext cx="4100178" cy="670751"/>
            <a:chOff x="0" y="0"/>
            <a:chExt cx="5466904" cy="894335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97682" y="-97682"/>
              <a:ext cx="894335" cy="1089699"/>
              <a:chOff x="0" y="0"/>
              <a:chExt cx="2354580" cy="2868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4474887" y="-97682"/>
              <a:ext cx="894335" cy="1089699"/>
              <a:chOff x="0" y="0"/>
              <a:chExt cx="2354580" cy="286893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698002" y="0"/>
              <a:ext cx="4351052" cy="894335"/>
              <a:chOff x="0" y="0"/>
              <a:chExt cx="1006916" cy="20696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06916" cy="206966"/>
              </a:xfrm>
              <a:custGeom>
                <a:avLst/>
                <a:gdLst/>
                <a:ahLst/>
                <a:cxnLst/>
                <a:rect l="l" t="t" r="r" b="b"/>
                <a:pathLst>
                  <a:path w="1006916" h="206966">
                    <a:moveTo>
                      <a:pt x="0" y="0"/>
                    </a:moveTo>
                    <a:lnTo>
                      <a:pt x="1006916" y="0"/>
                    </a:lnTo>
                    <a:lnTo>
                      <a:pt x="1006916" y="206966"/>
                    </a:lnTo>
                    <a:lnTo>
                      <a:pt x="0" y="20696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447644" y="177825"/>
              <a:ext cx="4601410" cy="510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2"/>
                </a:lnSpc>
              </a:pPr>
              <a:r>
                <a:rPr lang="en-US" sz="2394" spc="95">
                  <a:solidFill>
                    <a:srgbClr val="FFFFFF"/>
                  </a:solidFill>
                  <a:latin typeface="Open Sauce Light"/>
                </a:rPr>
                <a:t>1 450 000руб/мес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98060" y="4808124"/>
            <a:ext cx="4100178" cy="670751"/>
            <a:chOff x="0" y="0"/>
            <a:chExt cx="5466904" cy="894335"/>
          </a:xfrm>
        </p:grpSpPr>
        <p:grpSp>
          <p:nvGrpSpPr>
            <p:cNvPr id="11" name="Group 11"/>
            <p:cNvGrpSpPr/>
            <p:nvPr/>
          </p:nvGrpSpPr>
          <p:grpSpPr>
            <a:xfrm rot="5400000">
              <a:off x="97682" y="-97682"/>
              <a:ext cx="894335" cy="1089699"/>
              <a:chOff x="0" y="0"/>
              <a:chExt cx="2354580" cy="286893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5400000">
              <a:off x="4474887" y="-97682"/>
              <a:ext cx="894335" cy="1089699"/>
              <a:chOff x="0" y="0"/>
              <a:chExt cx="2354580" cy="28689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698002" y="0"/>
              <a:ext cx="4351052" cy="894335"/>
              <a:chOff x="0" y="0"/>
              <a:chExt cx="1006916" cy="20696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06916" cy="206966"/>
              </a:xfrm>
              <a:custGeom>
                <a:avLst/>
                <a:gdLst/>
                <a:ahLst/>
                <a:cxnLst/>
                <a:rect l="l" t="t" r="r" b="b"/>
                <a:pathLst>
                  <a:path w="1006916" h="206966">
                    <a:moveTo>
                      <a:pt x="0" y="0"/>
                    </a:moveTo>
                    <a:lnTo>
                      <a:pt x="1006916" y="0"/>
                    </a:lnTo>
                    <a:lnTo>
                      <a:pt x="1006916" y="206966"/>
                    </a:lnTo>
                    <a:lnTo>
                      <a:pt x="0" y="20696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447644" y="180922"/>
              <a:ext cx="4601410" cy="504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2"/>
                </a:lnSpc>
              </a:pPr>
              <a:r>
                <a:rPr lang="en-US" sz="2394" spc="95">
                  <a:solidFill>
                    <a:srgbClr val="FFFFFF"/>
                  </a:solidFill>
                  <a:latin typeface="Open Sauce Light"/>
                </a:rPr>
                <a:t>270 000руб/мес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94511" y="4808124"/>
            <a:ext cx="4100178" cy="670751"/>
            <a:chOff x="0" y="0"/>
            <a:chExt cx="5466904" cy="894335"/>
          </a:xfrm>
        </p:grpSpPr>
        <p:grpSp>
          <p:nvGrpSpPr>
            <p:cNvPr id="19" name="Group 19"/>
            <p:cNvGrpSpPr/>
            <p:nvPr/>
          </p:nvGrpSpPr>
          <p:grpSpPr>
            <a:xfrm rot="5400000">
              <a:off x="97682" y="-97682"/>
              <a:ext cx="894335" cy="1089699"/>
              <a:chOff x="0" y="0"/>
              <a:chExt cx="2354580" cy="286893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 rot="-5400000">
              <a:off x="4474887" y="-97682"/>
              <a:ext cx="894335" cy="1089699"/>
              <a:chOff x="0" y="0"/>
              <a:chExt cx="2354580" cy="286893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698002" y="0"/>
              <a:ext cx="4351052" cy="894335"/>
              <a:chOff x="0" y="0"/>
              <a:chExt cx="1006916" cy="20696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006916" cy="206966"/>
              </a:xfrm>
              <a:custGeom>
                <a:avLst/>
                <a:gdLst/>
                <a:ahLst/>
                <a:cxnLst/>
                <a:rect l="l" t="t" r="r" b="b"/>
                <a:pathLst>
                  <a:path w="1006916" h="206966">
                    <a:moveTo>
                      <a:pt x="0" y="0"/>
                    </a:moveTo>
                    <a:lnTo>
                      <a:pt x="1006916" y="0"/>
                    </a:lnTo>
                    <a:lnTo>
                      <a:pt x="1006916" y="206966"/>
                    </a:lnTo>
                    <a:lnTo>
                      <a:pt x="0" y="20696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447644" y="180922"/>
              <a:ext cx="4601410" cy="504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2"/>
                </a:lnSpc>
              </a:pPr>
              <a:r>
                <a:rPr lang="en-US" sz="2394" spc="95">
                  <a:solidFill>
                    <a:srgbClr val="FFFFFF"/>
                  </a:solidFill>
                  <a:latin typeface="Open Sauce Light"/>
                </a:rPr>
                <a:t>170 000руб</a:t>
              </a: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03149" y="6414042"/>
            <a:ext cx="3269598" cy="326959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13350" y="6414042"/>
            <a:ext cx="3269598" cy="326959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50363" y="6192861"/>
            <a:ext cx="1855980" cy="185598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665293" y="6192861"/>
            <a:ext cx="1751031" cy="175103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446528" y="8191819"/>
            <a:ext cx="1855980" cy="1855980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622229" y="2748640"/>
            <a:ext cx="13197650" cy="128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8999">
                <a:solidFill>
                  <a:srgbClr val="000000"/>
                </a:solidFill>
                <a:latin typeface="Glacial Indifference"/>
              </a:rPr>
              <a:t>Доходы и расходы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540809" y="592769"/>
            <a:ext cx="1837787" cy="1837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7492" y="8177342"/>
            <a:ext cx="1723288" cy="17232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73277" y="420909"/>
            <a:ext cx="9514723" cy="24043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26306" y="2825277"/>
            <a:ext cx="3281686" cy="32789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125102" y="3356537"/>
            <a:ext cx="4134198" cy="41341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44388" y="7683920"/>
            <a:ext cx="8714912" cy="19063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69136" y="2696632"/>
            <a:ext cx="5002297" cy="500229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04800" y="412379"/>
            <a:ext cx="7543800" cy="1628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13"/>
              </a:lnSpc>
            </a:pPr>
            <a:r>
              <a:rPr lang="en-US" sz="4866" dirty="0" err="1" smtClean="0">
                <a:solidFill>
                  <a:srgbClr val="000000"/>
                </a:solidFill>
                <a:latin typeface="Open Sans Extra Bold"/>
              </a:rPr>
              <a:t>Модель</a:t>
            </a:r>
            <a:r>
              <a:rPr lang="ru-RU" sz="4866" smtClean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66" smtClean="0">
                <a:solidFill>
                  <a:srgbClr val="000000"/>
                </a:solidFill>
                <a:latin typeface="Open Sans Extra Bold"/>
              </a:rPr>
              <a:t>заработка</a:t>
            </a:r>
            <a:r>
              <a:rPr lang="en-US" sz="4866" dirty="0">
                <a:solidFill>
                  <a:srgbClr val="000000"/>
                </a:solidFill>
                <a:latin typeface="Open Sans Extra Bold"/>
              </a:rPr>
              <a:t>:</a:t>
            </a:r>
          </a:p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1B48AB"/>
                </a:solidFill>
                <a:latin typeface="Open Sans Extra Bold"/>
              </a:rPr>
              <a:t>Прямая</a:t>
            </a:r>
            <a:r>
              <a:rPr lang="en-US" sz="4200" dirty="0">
                <a:solidFill>
                  <a:srgbClr val="1B48AB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1B48AB"/>
                </a:solidFill>
                <a:latin typeface="Open Sans Extra Bold"/>
              </a:rPr>
              <a:t>продажа</a:t>
            </a:r>
            <a:endParaRPr lang="en-US" sz="4200" dirty="0">
              <a:solidFill>
                <a:srgbClr val="1B48AB"/>
              </a:solidFill>
              <a:latin typeface="Open Sans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3763" y="2114741"/>
            <a:ext cx="7752473" cy="75688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85674" y="342900"/>
            <a:ext cx="1771841" cy="17718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13763" y="209550"/>
            <a:ext cx="10005317" cy="120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2"/>
              </a:lnSpc>
            </a:pPr>
            <a:r>
              <a:rPr lang="en-US" sz="7023">
                <a:solidFill>
                  <a:srgbClr val="000000"/>
                </a:solidFill>
                <a:latin typeface="Open Sans Extra Bold"/>
              </a:rPr>
              <a:t>Достижимый рынок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57585" y="2731414"/>
            <a:ext cx="839993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5400" spc="480" dirty="0" smtClean="0">
                <a:solidFill>
                  <a:srgbClr val="000000"/>
                </a:solidFill>
                <a:latin typeface="Open Sauce Light"/>
              </a:rPr>
              <a:t>TAM-3</a:t>
            </a:r>
            <a:r>
              <a:rPr lang="ru-RU" sz="5400" spc="480" dirty="0" smtClean="0">
                <a:solidFill>
                  <a:srgbClr val="000000"/>
                </a:solidFill>
                <a:latin typeface="Open Sauce Light"/>
              </a:rPr>
              <a:t>00тыс.долларов</a:t>
            </a:r>
            <a:endParaRPr lang="en-US" sz="5400" spc="480" dirty="0">
              <a:solidFill>
                <a:srgbClr val="000000"/>
              </a:solidFill>
              <a:latin typeface="Open Sauce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57585" y="4062277"/>
            <a:ext cx="839993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5400" spc="480" dirty="0" smtClean="0">
                <a:solidFill>
                  <a:srgbClr val="000000"/>
                </a:solidFill>
                <a:latin typeface="Open Sauce Light"/>
              </a:rPr>
              <a:t>SAM-</a:t>
            </a:r>
            <a:r>
              <a:rPr lang="ru-RU" sz="5400" spc="480" dirty="0" smtClean="0">
                <a:solidFill>
                  <a:srgbClr val="000000"/>
                </a:solidFill>
                <a:latin typeface="Open Sauce Light"/>
              </a:rPr>
              <a:t>100</a:t>
            </a:r>
            <a:r>
              <a:rPr lang="ru-RU" sz="5400" spc="480" dirty="0" smtClean="0">
                <a:solidFill>
                  <a:srgbClr val="000000"/>
                </a:solidFill>
                <a:latin typeface="Open Sauce Light"/>
              </a:rPr>
              <a:t>тыс.долларов</a:t>
            </a:r>
            <a:endParaRPr lang="en-US" sz="5400" spc="480" dirty="0">
              <a:solidFill>
                <a:srgbClr val="000000"/>
              </a:solidFill>
              <a:latin typeface="Open Sauce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57585" y="5251658"/>
            <a:ext cx="839993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5400" spc="480" dirty="0" smtClean="0">
                <a:solidFill>
                  <a:srgbClr val="000000"/>
                </a:solidFill>
                <a:latin typeface="Open Sauce Light"/>
              </a:rPr>
              <a:t>SOM-</a:t>
            </a:r>
            <a:r>
              <a:rPr lang="ru-RU" sz="5400" spc="480" dirty="0" smtClean="0">
                <a:solidFill>
                  <a:srgbClr val="000000"/>
                </a:solidFill>
                <a:latin typeface="Open Sauce Light"/>
              </a:rPr>
              <a:t>80</a:t>
            </a:r>
            <a:r>
              <a:rPr lang="en-US" sz="5400" spc="480" dirty="0" err="1" smtClean="0">
                <a:solidFill>
                  <a:srgbClr val="000000"/>
                </a:solidFill>
                <a:latin typeface="Open Sauce Light"/>
              </a:rPr>
              <a:t>тыс</a:t>
            </a:r>
            <a:r>
              <a:rPr lang="ru-RU" sz="5400" spc="480" dirty="0" smtClean="0">
                <a:solidFill>
                  <a:srgbClr val="000000"/>
                </a:solidFill>
                <a:latin typeface="Open Sauce Light"/>
              </a:rPr>
              <a:t>.долларов</a:t>
            </a:r>
            <a:endParaRPr lang="en-US" sz="5400" spc="480" dirty="0">
              <a:solidFill>
                <a:srgbClr val="000000"/>
              </a:solidFill>
              <a:latin typeface="Open Sauce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54774" y="7184832"/>
            <a:ext cx="8504526" cy="1641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3600" spc="359">
                <a:solidFill>
                  <a:srgbClr val="000000"/>
                </a:solidFill>
                <a:latin typeface="Open Sauce Light"/>
              </a:rPr>
              <a:t>К концу года</a:t>
            </a:r>
          </a:p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3600" spc="359">
                <a:solidFill>
                  <a:srgbClr val="000000"/>
                </a:solidFill>
                <a:latin typeface="Open Sauce Light"/>
              </a:rPr>
              <a:t> Healthy Back планирует занять</a:t>
            </a:r>
          </a:p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3600" spc="359">
                <a:solidFill>
                  <a:srgbClr val="000000"/>
                </a:solidFill>
                <a:latin typeface="Open Sauce Light"/>
              </a:rPr>
              <a:t> </a:t>
            </a:r>
            <a:r>
              <a:rPr lang="en-US" sz="3600" spc="359">
                <a:solidFill>
                  <a:srgbClr val="ED3D3D"/>
                </a:solidFill>
                <a:latin typeface="Open Sauce Light Bold"/>
              </a:rPr>
              <a:t>0,54%</a:t>
            </a:r>
            <a:r>
              <a:rPr lang="en-US" sz="3600" spc="359">
                <a:solidFill>
                  <a:srgbClr val="000000"/>
                </a:solidFill>
                <a:latin typeface="Open Sauce Light"/>
              </a:rPr>
              <a:t> рынка</a:t>
            </a:r>
          </a:p>
        </p:txBody>
      </p:sp>
      <p:sp>
        <p:nvSpPr>
          <p:cNvPr id="11" name="AutoShape 4" descr="Dollar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6" descr="Dollar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Dollar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66625" y="2072632"/>
            <a:ext cx="8214368" cy="82143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80993" y="2082730"/>
            <a:ext cx="5307007" cy="81941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5731" y="2072632"/>
            <a:ext cx="5397749" cy="819417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47946" y="38989"/>
            <a:ext cx="8792109" cy="1779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08"/>
              </a:lnSpc>
            </a:pPr>
            <a:r>
              <a:rPr lang="en-US" sz="10363">
                <a:solidFill>
                  <a:srgbClr val="000000"/>
                </a:solidFill>
                <a:latin typeface="Open Sans Extra Bold"/>
              </a:rPr>
              <a:t>Конкуренты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9601" y="1542657"/>
            <a:ext cx="6911908" cy="69119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3739" b="13115"/>
          <a:stretch>
            <a:fillRect/>
          </a:stretch>
        </p:blipFill>
        <p:spPr>
          <a:xfrm>
            <a:off x="7823003" y="178486"/>
            <a:ext cx="10464997" cy="9903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6386" y="3992453"/>
            <a:ext cx="1562230" cy="1562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60514" y="3860786"/>
            <a:ext cx="1693896" cy="169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95932" y="6142235"/>
            <a:ext cx="1896136" cy="18961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570792" y="1627029"/>
            <a:ext cx="7146415" cy="129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>
                <a:solidFill>
                  <a:srgbClr val="000000"/>
                </a:solidFill>
                <a:latin typeface="Glacial Indifference"/>
              </a:rPr>
              <a:t>Проблема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088958" y="5554682"/>
            <a:ext cx="4383161" cy="859287"/>
            <a:chOff x="0" y="0"/>
            <a:chExt cx="5844215" cy="1145716"/>
          </a:xfrm>
        </p:grpSpPr>
        <p:sp>
          <p:nvSpPr>
            <p:cNvPr id="7" name="TextBox 7"/>
            <p:cNvSpPr txBox="1"/>
            <p:nvPr/>
          </p:nvSpPr>
          <p:spPr>
            <a:xfrm>
              <a:off x="0" y="725767"/>
              <a:ext cx="5844215" cy="419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00375" y="-19050"/>
              <a:ext cx="5243465" cy="52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499" spc="99">
                  <a:solidFill>
                    <a:srgbClr val="000000"/>
                  </a:solidFill>
                  <a:latin typeface="Open Sauce Light"/>
                </a:rPr>
                <a:t>Неправильная осанка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15881" y="5554682"/>
            <a:ext cx="4383161" cy="859287"/>
            <a:chOff x="0" y="0"/>
            <a:chExt cx="5844215" cy="114571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725767"/>
              <a:ext cx="5844215" cy="419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00375" y="-19050"/>
              <a:ext cx="5243465" cy="52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499" spc="99">
                  <a:solidFill>
                    <a:srgbClr val="000000"/>
                  </a:solidFill>
                  <a:latin typeface="Open Sauce Light"/>
                </a:rPr>
                <a:t>Быстрая утомляемость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985105" y="8151585"/>
            <a:ext cx="2317790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uce Light"/>
              </a:rPr>
              <a:t>Головная боль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44897" y="4848912"/>
            <a:ext cx="749555" cy="294588"/>
            <a:chOff x="0" y="0"/>
            <a:chExt cx="999406" cy="392784"/>
          </a:xfrm>
        </p:grpSpPr>
        <p:sp>
          <p:nvSpPr>
            <p:cNvPr id="3" name="TextBox 3"/>
            <p:cNvSpPr txBox="1"/>
            <p:nvPr/>
          </p:nvSpPr>
          <p:spPr>
            <a:xfrm>
              <a:off x="394147" y="-19050"/>
              <a:ext cx="605260" cy="411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2000" spc="200">
                  <a:solidFill>
                    <a:srgbClr val="000000"/>
                  </a:solidFill>
                  <a:latin typeface="Glacial Indifference Bold"/>
                </a:rPr>
                <a:t>04</a:t>
              </a:r>
            </a:p>
          </p:txBody>
        </p:sp>
        <p:sp>
          <p:nvSpPr>
            <p:cNvPr id="4" name="AutoShape 4"/>
            <p:cNvSpPr/>
            <p:nvPr/>
          </p:nvSpPr>
          <p:spPr>
            <a:xfrm rot="-5400000">
              <a:off x="194137" y="-16317"/>
              <a:ext cx="43972" cy="432247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99545" y="9552243"/>
            <a:ext cx="394907" cy="262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5469" b="24465"/>
          <a:stretch>
            <a:fillRect/>
          </a:stretch>
        </p:blipFill>
        <p:spPr>
          <a:xfrm>
            <a:off x="0" y="4848912"/>
            <a:ext cx="18288000" cy="53993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581650" y="236509"/>
            <a:ext cx="2312802" cy="231280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43000" y="571500"/>
            <a:ext cx="10760134" cy="269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2"/>
              </a:lnSpc>
            </a:pPr>
            <a:r>
              <a:rPr lang="en-US" sz="6366" dirty="0" err="1">
                <a:solidFill>
                  <a:srgbClr val="545454"/>
                </a:solidFill>
                <a:latin typeface="Glacial Indifference"/>
              </a:rPr>
              <a:t>От</a:t>
            </a:r>
            <a:r>
              <a:rPr lang="en-US" sz="6366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6366" dirty="0" err="1">
                <a:solidFill>
                  <a:srgbClr val="545454"/>
                </a:solidFill>
                <a:latin typeface="Glacial Indifference"/>
              </a:rPr>
              <a:t>человека</a:t>
            </a:r>
            <a:r>
              <a:rPr lang="en-US" sz="6366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6366" dirty="0" err="1">
                <a:solidFill>
                  <a:srgbClr val="545454"/>
                </a:solidFill>
                <a:latin typeface="Glacial Indifference"/>
              </a:rPr>
              <a:t>прямоходящего</a:t>
            </a:r>
            <a:r>
              <a:rPr lang="en-US" sz="6366" dirty="0">
                <a:solidFill>
                  <a:srgbClr val="545454"/>
                </a:solidFill>
                <a:latin typeface="Glacial Indifference"/>
              </a:rPr>
              <a:t> к </a:t>
            </a:r>
            <a:r>
              <a:rPr lang="en-US" sz="6366" dirty="0" err="1">
                <a:solidFill>
                  <a:srgbClr val="545454"/>
                </a:solidFill>
                <a:latin typeface="Glacial Indifference"/>
              </a:rPr>
              <a:t>человеку</a:t>
            </a:r>
            <a:r>
              <a:rPr lang="en-US" sz="6366" dirty="0">
                <a:solidFill>
                  <a:srgbClr val="545454"/>
                </a:solidFill>
                <a:latin typeface="Glacial Indifference"/>
              </a:rPr>
              <a:t> </a:t>
            </a:r>
            <a:r>
              <a:rPr lang="en-US" sz="6366" dirty="0" err="1">
                <a:solidFill>
                  <a:srgbClr val="545454"/>
                </a:solidFill>
                <a:latin typeface="Glacial Indifference"/>
              </a:rPr>
              <a:t>кривосидящему</a:t>
            </a:r>
            <a:endParaRPr lang="en-US" sz="6366" dirty="0">
              <a:solidFill>
                <a:srgbClr val="545454"/>
              </a:solidFill>
              <a:latin typeface="Glacial Indifferen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2685547"/>
            <a:ext cx="7069089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737373"/>
                </a:solidFill>
                <a:latin typeface="Open Sauce Light"/>
              </a:rPr>
              <a:t>Интеллект</a:t>
            </a:r>
            <a:r>
              <a:rPr lang="en-US" sz="3400" dirty="0">
                <a:solidFill>
                  <a:srgbClr val="737373"/>
                </a:solidFill>
                <a:latin typeface="Open Sauce Light"/>
              </a:rPr>
              <a:t> </a:t>
            </a:r>
            <a:r>
              <a:rPr lang="en-US" sz="3400" dirty="0" err="1">
                <a:solidFill>
                  <a:srgbClr val="737373"/>
                </a:solidFill>
                <a:latin typeface="Open Sauce Light"/>
              </a:rPr>
              <a:t>пришёл</a:t>
            </a:r>
            <a:r>
              <a:rPr lang="en-US" sz="3400" dirty="0">
                <a:solidFill>
                  <a:srgbClr val="737373"/>
                </a:solidFill>
                <a:latin typeface="Open Sauce Light"/>
              </a:rPr>
              <a:t> </a:t>
            </a:r>
            <a:r>
              <a:rPr lang="en-US" sz="3400" dirty="0" err="1">
                <a:solidFill>
                  <a:srgbClr val="737373"/>
                </a:solidFill>
                <a:latin typeface="Open Sauce Light"/>
              </a:rPr>
              <a:t>со</a:t>
            </a:r>
            <a:r>
              <a:rPr lang="en-US" sz="3400" dirty="0">
                <a:solidFill>
                  <a:srgbClr val="737373"/>
                </a:solidFill>
                <a:latin typeface="Open Sauce Light"/>
              </a:rPr>
              <a:t> </a:t>
            </a:r>
            <a:r>
              <a:rPr lang="en-US" sz="3400" dirty="0" err="1">
                <a:solidFill>
                  <a:srgbClr val="737373"/>
                </a:solidFill>
                <a:latin typeface="Open Sauce Light"/>
              </a:rPr>
              <a:t>сколиозом</a:t>
            </a:r>
            <a:endParaRPr lang="en-US" sz="3400" dirty="0">
              <a:solidFill>
                <a:srgbClr val="737373"/>
              </a:solidFill>
              <a:latin typeface="Open Sauc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694667" cy="104647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37888" y="476998"/>
            <a:ext cx="4400523" cy="44005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816656" y="5273384"/>
            <a:ext cx="624298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Тип О’Нил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19861" y="6692609"/>
            <a:ext cx="10436578" cy="2015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1"/>
              </a:lnSpc>
            </a:pPr>
            <a:r>
              <a:rPr lang="en-US" sz="5779">
                <a:solidFill>
                  <a:srgbClr val="000000"/>
                </a:solidFill>
                <a:latin typeface="Open Sans"/>
              </a:rPr>
              <a:t>Бывший Спикер </a:t>
            </a:r>
          </a:p>
          <a:p>
            <a:pPr algn="ctr">
              <a:lnSpc>
                <a:spcPts val="8091"/>
              </a:lnSpc>
            </a:pPr>
            <a:r>
              <a:rPr lang="en-US" sz="5779">
                <a:solidFill>
                  <a:srgbClr val="000000"/>
                </a:solidFill>
                <a:latin typeface="Open Sans"/>
              </a:rPr>
              <a:t>палаты представителей США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44897" y="4848912"/>
            <a:ext cx="749555" cy="294588"/>
            <a:chOff x="0" y="0"/>
            <a:chExt cx="999406" cy="392784"/>
          </a:xfrm>
        </p:grpSpPr>
        <p:sp>
          <p:nvSpPr>
            <p:cNvPr id="3" name="TextBox 3"/>
            <p:cNvSpPr txBox="1"/>
            <p:nvPr/>
          </p:nvSpPr>
          <p:spPr>
            <a:xfrm>
              <a:off x="394147" y="-19050"/>
              <a:ext cx="605260" cy="411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2000" spc="200">
                  <a:solidFill>
                    <a:srgbClr val="000000"/>
                  </a:solidFill>
                  <a:latin typeface="Glacial Indifference Bold"/>
                </a:rPr>
                <a:t>05</a:t>
              </a:r>
            </a:p>
          </p:txBody>
        </p:sp>
        <p:sp>
          <p:nvSpPr>
            <p:cNvPr id="4" name="AutoShape 4"/>
            <p:cNvSpPr/>
            <p:nvPr/>
          </p:nvSpPr>
          <p:spPr>
            <a:xfrm rot="-5400000">
              <a:off x="194137" y="-16317"/>
              <a:ext cx="43972" cy="432247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10118404" y="3193608"/>
            <a:ext cx="7776048" cy="5242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602130" y="3193608"/>
            <a:ext cx="8541870" cy="524294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100042" y="857250"/>
            <a:ext cx="808791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Glacial Indifference"/>
              </a:rPr>
              <a:t>Если серьезно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567" y="2217038"/>
            <a:ext cx="6878152" cy="7402539"/>
            <a:chOff x="0" y="0"/>
            <a:chExt cx="1778312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8312" cy="1913890"/>
            </a:xfrm>
            <a:custGeom>
              <a:avLst/>
              <a:gdLst/>
              <a:ahLst/>
              <a:cxnLst/>
              <a:rect l="l" t="t" r="r" b="b"/>
              <a:pathLst>
                <a:path w="1778312" h="1913890">
                  <a:moveTo>
                    <a:pt x="0" y="0"/>
                  </a:moveTo>
                  <a:lnTo>
                    <a:pt x="1778312" y="0"/>
                  </a:lnTo>
                  <a:lnTo>
                    <a:pt x="1778312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5501" y="2586872"/>
            <a:ext cx="6094442" cy="6790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659640" y="2217038"/>
            <a:ext cx="9411485" cy="7402539"/>
            <a:chOff x="0" y="0"/>
            <a:chExt cx="2833483" cy="22286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33483" cy="2228657"/>
            </a:xfrm>
            <a:custGeom>
              <a:avLst/>
              <a:gdLst/>
              <a:ahLst/>
              <a:cxnLst/>
              <a:rect l="l" t="t" r="r" b="b"/>
              <a:pathLst>
                <a:path w="2833483" h="2228657">
                  <a:moveTo>
                    <a:pt x="0" y="0"/>
                  </a:moveTo>
                  <a:lnTo>
                    <a:pt x="2833483" y="0"/>
                  </a:lnTo>
                  <a:lnTo>
                    <a:pt x="2833483" y="2228657"/>
                  </a:lnTo>
                  <a:lnTo>
                    <a:pt x="0" y="2228657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48458" y="2586872"/>
            <a:ext cx="8698080" cy="66714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697110" y="342900"/>
            <a:ext cx="1371600" cy="13716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65501" y="180975"/>
            <a:ext cx="7426253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Умный стул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4135" y="183515"/>
            <a:ext cx="14106830" cy="3377318"/>
            <a:chOff x="0" y="0"/>
            <a:chExt cx="18809107" cy="4503091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18809107" cy="1749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9000">
                  <a:solidFill>
                    <a:srgbClr val="000000"/>
                  </a:solidFill>
                  <a:latin typeface="Glacial Indifference"/>
                </a:rPr>
                <a:t>Аккумулятор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408808" y="2041050"/>
              <a:ext cx="13973294" cy="2462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0"/>
                </a:lnSpc>
              </a:pPr>
              <a:r>
                <a:rPr lang="en-US" sz="6500">
                  <a:solidFill>
                    <a:srgbClr val="000000"/>
                  </a:solidFill>
                  <a:latin typeface="Glacial Indifference"/>
                </a:rPr>
                <a:t>Что не положил фрукт, положим мы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1253" y="4708745"/>
            <a:ext cx="5731510" cy="5578255"/>
            <a:chOff x="0" y="0"/>
            <a:chExt cx="1871093" cy="18210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71093" cy="1821061"/>
            </a:xfrm>
            <a:custGeom>
              <a:avLst/>
              <a:gdLst/>
              <a:ahLst/>
              <a:cxnLst/>
              <a:rect l="l" t="t" r="r" b="b"/>
              <a:pathLst>
                <a:path w="1871093" h="1821061">
                  <a:moveTo>
                    <a:pt x="0" y="0"/>
                  </a:moveTo>
                  <a:lnTo>
                    <a:pt x="1871093" y="0"/>
                  </a:lnTo>
                  <a:lnTo>
                    <a:pt x="1871093" y="1821061"/>
                  </a:lnTo>
                  <a:lnTo>
                    <a:pt x="0" y="1821061"/>
                  </a:lnTo>
                  <a:close/>
                </a:path>
              </a:pathLst>
            </a:custGeom>
            <a:solidFill>
              <a:srgbClr val="1B48A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8334" t="24450" r="18038" b="15202"/>
          <a:stretch>
            <a:fillRect/>
          </a:stretch>
        </p:blipFill>
        <p:spPr>
          <a:xfrm>
            <a:off x="618181" y="4996206"/>
            <a:ext cx="5195770" cy="492794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707875" y="4708745"/>
            <a:ext cx="5373807" cy="5578255"/>
            <a:chOff x="0" y="0"/>
            <a:chExt cx="1817806" cy="18869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17806" cy="1886965"/>
            </a:xfrm>
            <a:custGeom>
              <a:avLst/>
              <a:gdLst/>
              <a:ahLst/>
              <a:cxnLst/>
              <a:rect l="l" t="t" r="r" b="b"/>
              <a:pathLst>
                <a:path w="1817806" h="1886965">
                  <a:moveTo>
                    <a:pt x="0" y="0"/>
                  </a:moveTo>
                  <a:lnTo>
                    <a:pt x="1817806" y="0"/>
                  </a:lnTo>
                  <a:lnTo>
                    <a:pt x="1817806" y="1886965"/>
                  </a:lnTo>
                  <a:lnTo>
                    <a:pt x="0" y="1886965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10749" y="5105322"/>
            <a:ext cx="4818830" cy="48188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27438" y="4996206"/>
            <a:ext cx="4818830" cy="481883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5928" y="3667640"/>
            <a:ext cx="6392568" cy="104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9"/>
              </a:lnSpc>
            </a:pPr>
            <a:r>
              <a:rPr lang="en-US" sz="2806" spc="112">
                <a:solidFill>
                  <a:srgbClr val="000000"/>
                </a:solidFill>
                <a:latin typeface="Open Sauce Light"/>
              </a:rPr>
              <a:t>Емкость аккумулятора</a:t>
            </a:r>
          </a:p>
          <a:p>
            <a:pPr algn="ctr">
              <a:lnSpc>
                <a:spcPts val="4209"/>
              </a:lnSpc>
            </a:pPr>
            <a:r>
              <a:rPr lang="en-US" sz="2806" spc="112">
                <a:solidFill>
                  <a:srgbClr val="000000"/>
                </a:solidFill>
                <a:latin typeface="Open Sauce Light"/>
              </a:rPr>
              <a:t>2 250mah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43574" y="3696563"/>
            <a:ext cx="5438108" cy="1045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2810" spc="112">
                <a:solidFill>
                  <a:srgbClr val="000000"/>
                </a:solidFill>
                <a:latin typeface="Open Sauce Light"/>
              </a:rPr>
              <a:t>Устройство зарядки в комплекте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00931" y="3930687"/>
            <a:ext cx="4582066" cy="48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3"/>
              </a:lnSpc>
            </a:pPr>
            <a:r>
              <a:rPr lang="en-US" sz="2810">
                <a:solidFill>
                  <a:srgbClr val="000000"/>
                </a:solidFill>
                <a:latin typeface="Open Sauce Light"/>
              </a:rPr>
              <a:t>4 часа до полной зарядки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642" y="2400300"/>
            <a:ext cx="4160998" cy="7137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97285" y="2400300"/>
            <a:ext cx="9197356" cy="743146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49123" y="373328"/>
            <a:ext cx="3770279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Mi 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330" y="1213575"/>
            <a:ext cx="4562169" cy="89381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382" r="4382"/>
          <a:stretch>
            <a:fillRect/>
          </a:stretch>
        </p:blipFill>
        <p:spPr>
          <a:xfrm>
            <a:off x="5739799" y="1734660"/>
            <a:ext cx="12006469" cy="78959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191640"/>
            <a:ext cx="7942903" cy="92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5"/>
              </a:lnSpc>
              <a:spcBef>
                <a:spcPct val="0"/>
              </a:spcBef>
            </a:pPr>
            <a:r>
              <a:rPr lang="en-US" sz="6129" spc="612">
                <a:solidFill>
                  <a:srgbClr val="000000"/>
                </a:solidFill>
                <a:latin typeface="Glacial Indifference Bold"/>
              </a:rPr>
              <a:t>Healthy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103</Words>
  <Application>Microsoft Office PowerPoint</Application>
  <PresentationFormat>Произвольный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Open Sans Extra Bold</vt:lpstr>
      <vt:lpstr>Open Sauce Light</vt:lpstr>
      <vt:lpstr>Glacial Indifference Bold</vt:lpstr>
      <vt:lpstr>Calibri</vt:lpstr>
      <vt:lpstr>Open Sauce Light Bold</vt:lpstr>
      <vt:lpstr>Glacial Indifference</vt:lpstr>
      <vt:lpstr>Open Sans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Горбатимся за ваше здоровье</dc:title>
  <dc:creator>Ученик-7</dc:creator>
  <cp:lastModifiedBy>Ученик-7</cp:lastModifiedBy>
  <cp:revision>4</cp:revision>
  <dcterms:created xsi:type="dcterms:W3CDTF">2006-08-16T00:00:00Z</dcterms:created>
  <dcterms:modified xsi:type="dcterms:W3CDTF">2020-12-18T13:51:48Z</dcterms:modified>
  <dc:identifier>DAEQli-tkmI</dc:identifier>
</cp:coreProperties>
</file>