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8"/>
  </p:notesMasterIdLst>
  <p:sldIdLst>
    <p:sldId id="256" r:id="rId2"/>
    <p:sldId id="288" r:id="rId3"/>
    <p:sldId id="289" r:id="rId4"/>
    <p:sldId id="290" r:id="rId5"/>
    <p:sldId id="293" r:id="rId6"/>
    <p:sldId id="291" r:id="rId7"/>
    <p:sldId id="284" r:id="rId8"/>
    <p:sldId id="264" r:id="rId9"/>
    <p:sldId id="259" r:id="rId10"/>
    <p:sldId id="270" r:id="rId11"/>
    <p:sldId id="287" r:id="rId12"/>
    <p:sldId id="275" r:id="rId13"/>
    <p:sldId id="286" r:id="rId14"/>
    <p:sldId id="292" r:id="rId15"/>
    <p:sldId id="261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931" autoAdjust="0"/>
  </p:normalViewPr>
  <p:slideViewPr>
    <p:cSldViewPr>
      <p:cViewPr>
        <p:scale>
          <a:sx n="80" d="100"/>
          <a:sy n="80" d="100"/>
        </p:scale>
        <p:origin x="-9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9B3D2-47BA-4A43-9E05-D729F1040A0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AD43C2-792B-4540-87F8-6E9DE67D9A7B}">
      <dgm:prSet/>
      <dgm:spPr/>
      <dgm:t>
        <a:bodyPr/>
        <a:lstStyle/>
        <a:p>
          <a:pPr rtl="0"/>
          <a:r>
            <a:rPr lang="ru-RU" dirty="0" smtClean="0"/>
            <a:t>Кому будет полезен наш проект </a:t>
          </a:r>
          <a:endParaRPr lang="ru-RU" dirty="0"/>
        </a:p>
      </dgm:t>
    </dgm:pt>
    <dgm:pt modelId="{165C3BFC-6366-4F16-AA46-CE1A64E1813B}" type="parTrans" cxnId="{54C19CA2-00A9-42BB-924D-BB29A03B1B6A}">
      <dgm:prSet/>
      <dgm:spPr/>
      <dgm:t>
        <a:bodyPr/>
        <a:lstStyle/>
        <a:p>
          <a:endParaRPr lang="ru-RU"/>
        </a:p>
      </dgm:t>
    </dgm:pt>
    <dgm:pt modelId="{676AB715-B978-4C4C-BBFE-EED559947DDD}" type="sibTrans" cxnId="{54C19CA2-00A9-42BB-924D-BB29A03B1B6A}">
      <dgm:prSet/>
      <dgm:spPr/>
      <dgm:t>
        <a:bodyPr/>
        <a:lstStyle/>
        <a:p>
          <a:endParaRPr lang="ru-RU"/>
        </a:p>
      </dgm:t>
    </dgm:pt>
    <dgm:pt modelId="{70394D13-DA2C-4203-9575-3E83524E1E93}">
      <dgm:prSet custT="1"/>
      <dgm:spPr/>
      <dgm:t>
        <a:bodyPr/>
        <a:lstStyle/>
        <a:p>
          <a:r>
            <a:rPr lang="ru-RU" sz="2800" dirty="0" smtClean="0"/>
            <a:t>Жителям Калининградской области.</a:t>
          </a:r>
          <a:endParaRPr lang="ru-RU" sz="2800" dirty="0"/>
        </a:p>
      </dgm:t>
    </dgm:pt>
    <dgm:pt modelId="{B0A04B16-A5F6-4B3C-A0A3-E558B6D0F063}" type="parTrans" cxnId="{67F49B07-7412-4AD0-BD05-D95B3D9DE5C9}">
      <dgm:prSet/>
      <dgm:spPr/>
      <dgm:t>
        <a:bodyPr/>
        <a:lstStyle/>
        <a:p>
          <a:endParaRPr lang="ru-RU"/>
        </a:p>
      </dgm:t>
    </dgm:pt>
    <dgm:pt modelId="{AEA976C5-3B32-4212-93FA-B553DB371B32}" type="sibTrans" cxnId="{67F49B07-7412-4AD0-BD05-D95B3D9DE5C9}">
      <dgm:prSet/>
      <dgm:spPr/>
      <dgm:t>
        <a:bodyPr/>
        <a:lstStyle/>
        <a:p>
          <a:endParaRPr lang="ru-RU"/>
        </a:p>
      </dgm:t>
    </dgm:pt>
    <dgm:pt modelId="{EE3A32EA-9CB4-48E8-B026-2A176C3DF8E3}">
      <dgm:prSet custT="1"/>
      <dgm:spPr/>
      <dgm:t>
        <a:bodyPr/>
        <a:lstStyle/>
        <a:p>
          <a:r>
            <a:rPr lang="ru-RU" sz="2800" dirty="0" smtClean="0"/>
            <a:t>Метеозависимым</a:t>
          </a:r>
          <a:endParaRPr lang="ru-RU" sz="2800" dirty="0"/>
        </a:p>
      </dgm:t>
    </dgm:pt>
    <dgm:pt modelId="{05A939BD-489A-4BBD-BD5D-D092416B273B}" type="sibTrans" cxnId="{2CBFD02F-876A-405F-908A-E459D600FA18}">
      <dgm:prSet/>
      <dgm:spPr/>
      <dgm:t>
        <a:bodyPr/>
        <a:lstStyle/>
        <a:p>
          <a:endParaRPr lang="ru-RU"/>
        </a:p>
      </dgm:t>
    </dgm:pt>
    <dgm:pt modelId="{E66E36B8-B2D2-4A6C-A1E7-8AE8FE1432FF}" type="parTrans" cxnId="{2CBFD02F-876A-405F-908A-E459D600FA18}">
      <dgm:prSet/>
      <dgm:spPr/>
      <dgm:t>
        <a:bodyPr/>
        <a:lstStyle/>
        <a:p>
          <a:endParaRPr lang="ru-RU"/>
        </a:p>
      </dgm:t>
    </dgm:pt>
    <dgm:pt modelId="{11D24443-B3C9-4743-8642-073FC7E8A26B}">
      <dgm:prSet custT="1"/>
      <dgm:spPr/>
      <dgm:t>
        <a:bodyPr/>
        <a:lstStyle/>
        <a:p>
          <a:r>
            <a:rPr lang="ru-RU" sz="2800" dirty="0" smtClean="0"/>
            <a:t>Людям, заинтересованные в изменение климата.</a:t>
          </a:r>
          <a:endParaRPr lang="ru-RU" sz="2800" dirty="0"/>
        </a:p>
      </dgm:t>
    </dgm:pt>
    <dgm:pt modelId="{C4C4D060-4F44-4C9B-88F2-BBDFFE0CAF31}" type="sibTrans" cxnId="{10B8CA14-B007-4FD5-9C87-9657C805F509}">
      <dgm:prSet/>
      <dgm:spPr/>
      <dgm:t>
        <a:bodyPr/>
        <a:lstStyle/>
        <a:p>
          <a:endParaRPr lang="ru-RU"/>
        </a:p>
      </dgm:t>
    </dgm:pt>
    <dgm:pt modelId="{1A36EF7C-E3FC-409A-BA46-499AE35C805B}" type="parTrans" cxnId="{10B8CA14-B007-4FD5-9C87-9657C805F509}">
      <dgm:prSet/>
      <dgm:spPr/>
      <dgm:t>
        <a:bodyPr/>
        <a:lstStyle/>
        <a:p>
          <a:endParaRPr lang="ru-RU"/>
        </a:p>
      </dgm:t>
    </dgm:pt>
    <dgm:pt modelId="{021C7459-1815-4BFE-981D-9FE069193946}">
      <dgm:prSet custT="1"/>
      <dgm:spPr/>
      <dgm:t>
        <a:bodyPr/>
        <a:lstStyle/>
        <a:p>
          <a:r>
            <a:rPr lang="ru-RU" sz="2800" dirty="0" err="1" smtClean="0"/>
            <a:t>Дайверам</a:t>
          </a:r>
          <a:r>
            <a:rPr lang="ru-RU" sz="2800" dirty="0" smtClean="0"/>
            <a:t>.</a:t>
          </a:r>
          <a:endParaRPr lang="ru-RU" sz="2800" dirty="0"/>
        </a:p>
      </dgm:t>
    </dgm:pt>
    <dgm:pt modelId="{CE5C1B2E-5CDC-4110-B419-104B6F2567F5}" type="sibTrans" cxnId="{6D9A5BFA-BF88-4A9F-9D17-0677482723A8}">
      <dgm:prSet/>
      <dgm:spPr/>
      <dgm:t>
        <a:bodyPr/>
        <a:lstStyle/>
        <a:p>
          <a:endParaRPr lang="ru-RU"/>
        </a:p>
      </dgm:t>
    </dgm:pt>
    <dgm:pt modelId="{6B8520D0-34FB-4D0C-8EA1-848FA09BFF43}" type="parTrans" cxnId="{6D9A5BFA-BF88-4A9F-9D17-0677482723A8}">
      <dgm:prSet/>
      <dgm:spPr/>
      <dgm:t>
        <a:bodyPr/>
        <a:lstStyle/>
        <a:p>
          <a:endParaRPr lang="ru-RU"/>
        </a:p>
      </dgm:t>
    </dgm:pt>
    <dgm:pt modelId="{E7C15B91-690E-4811-BFFA-DA64CF5FAF30}">
      <dgm:prSet custT="1"/>
      <dgm:spPr/>
      <dgm:t>
        <a:bodyPr/>
        <a:lstStyle/>
        <a:p>
          <a:r>
            <a:rPr lang="ru-RU" sz="2800" dirty="0" smtClean="0"/>
            <a:t>Туристам.</a:t>
          </a:r>
          <a:endParaRPr lang="ru-RU" sz="2800" dirty="0"/>
        </a:p>
      </dgm:t>
    </dgm:pt>
    <dgm:pt modelId="{E6FEF38D-F612-4D3D-8975-F07A2DC1D279}" type="sibTrans" cxnId="{A134CF52-DC11-4F70-B50B-82B062EA7004}">
      <dgm:prSet/>
      <dgm:spPr/>
      <dgm:t>
        <a:bodyPr/>
        <a:lstStyle/>
        <a:p>
          <a:endParaRPr lang="ru-RU"/>
        </a:p>
      </dgm:t>
    </dgm:pt>
    <dgm:pt modelId="{2F624814-EE9B-4745-AE1D-9E96ABF5C79F}" type="parTrans" cxnId="{A134CF52-DC11-4F70-B50B-82B062EA7004}">
      <dgm:prSet/>
      <dgm:spPr/>
      <dgm:t>
        <a:bodyPr/>
        <a:lstStyle/>
        <a:p>
          <a:endParaRPr lang="ru-RU"/>
        </a:p>
      </dgm:t>
    </dgm:pt>
    <dgm:pt modelId="{C9D731E1-0289-4F82-A51F-E13B735EB7C8}" type="pres">
      <dgm:prSet presAssocID="{A029B3D2-47BA-4A43-9E05-D729F1040A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8054A2-0337-4E42-8370-A5106ADF2855}" type="pres">
      <dgm:prSet presAssocID="{AAAD43C2-792B-4540-87F8-6E9DE67D9A7B}" presName="composite" presStyleCnt="0"/>
      <dgm:spPr/>
    </dgm:pt>
    <dgm:pt modelId="{BEF254E5-DA1B-4634-BFD2-E023B37BD2F1}" type="pres">
      <dgm:prSet presAssocID="{AAAD43C2-792B-4540-87F8-6E9DE67D9A7B}" presName="parentText" presStyleLbl="alignNode1" presStyleIdx="0" presStyleCnt="1" custScaleY="1312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8CF44-E151-4E2D-92D2-59130C68E32D}" type="pres">
      <dgm:prSet presAssocID="{AAAD43C2-792B-4540-87F8-6E9DE67D9A7B}" presName="descendantText" presStyleLbl="alignAcc1" presStyleIdx="0" presStyleCnt="1" custScaleY="146106" custLinFactNeighborX="-428" custLinFactNeighborY="13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C19CA2-00A9-42BB-924D-BB29A03B1B6A}" srcId="{A029B3D2-47BA-4A43-9E05-D729F1040A01}" destId="{AAAD43C2-792B-4540-87F8-6E9DE67D9A7B}" srcOrd="0" destOrd="0" parTransId="{165C3BFC-6366-4F16-AA46-CE1A64E1813B}" sibTransId="{676AB715-B978-4C4C-BBFE-EED559947DDD}"/>
    <dgm:cxn modelId="{A134CF52-DC11-4F70-B50B-82B062EA7004}" srcId="{AAAD43C2-792B-4540-87F8-6E9DE67D9A7B}" destId="{E7C15B91-690E-4811-BFFA-DA64CF5FAF30}" srcOrd="1" destOrd="0" parTransId="{2F624814-EE9B-4745-AE1D-9E96ABF5C79F}" sibTransId="{E6FEF38D-F612-4D3D-8975-F07A2DC1D279}"/>
    <dgm:cxn modelId="{E1D67202-BF74-4E96-9C05-4E5DB8D96211}" type="presOf" srcId="{E7C15B91-690E-4811-BFFA-DA64CF5FAF30}" destId="{FF58CF44-E151-4E2D-92D2-59130C68E32D}" srcOrd="0" destOrd="1" presId="urn:microsoft.com/office/officeart/2005/8/layout/chevron2"/>
    <dgm:cxn modelId="{6223DD48-B351-4E62-82DC-2D596D6CE4DC}" type="presOf" srcId="{EE3A32EA-9CB4-48E8-B026-2A176C3DF8E3}" destId="{FF58CF44-E151-4E2D-92D2-59130C68E32D}" srcOrd="0" destOrd="4" presId="urn:microsoft.com/office/officeart/2005/8/layout/chevron2"/>
    <dgm:cxn modelId="{86CDEFB5-414C-4693-BABC-B3C6D7D91344}" type="presOf" srcId="{70394D13-DA2C-4203-9575-3E83524E1E93}" destId="{FF58CF44-E151-4E2D-92D2-59130C68E32D}" srcOrd="0" destOrd="0" presId="urn:microsoft.com/office/officeart/2005/8/layout/chevron2"/>
    <dgm:cxn modelId="{EC2FC58E-17E4-42D5-84BE-B14844A10A76}" type="presOf" srcId="{11D24443-B3C9-4743-8642-073FC7E8A26B}" destId="{FF58CF44-E151-4E2D-92D2-59130C68E32D}" srcOrd="0" destOrd="3" presId="urn:microsoft.com/office/officeart/2005/8/layout/chevron2"/>
    <dgm:cxn modelId="{003E6A94-0696-4F17-874E-1A6C6393D9F9}" type="presOf" srcId="{AAAD43C2-792B-4540-87F8-6E9DE67D9A7B}" destId="{BEF254E5-DA1B-4634-BFD2-E023B37BD2F1}" srcOrd="0" destOrd="0" presId="urn:microsoft.com/office/officeart/2005/8/layout/chevron2"/>
    <dgm:cxn modelId="{67A0F13C-D1B2-4EBA-BB10-BD8EF3538DB0}" type="presOf" srcId="{021C7459-1815-4BFE-981D-9FE069193946}" destId="{FF58CF44-E151-4E2D-92D2-59130C68E32D}" srcOrd="0" destOrd="2" presId="urn:microsoft.com/office/officeart/2005/8/layout/chevron2"/>
    <dgm:cxn modelId="{10B8CA14-B007-4FD5-9C87-9657C805F509}" srcId="{AAAD43C2-792B-4540-87F8-6E9DE67D9A7B}" destId="{11D24443-B3C9-4743-8642-073FC7E8A26B}" srcOrd="3" destOrd="0" parTransId="{1A36EF7C-E3FC-409A-BA46-499AE35C805B}" sibTransId="{C4C4D060-4F44-4C9B-88F2-BBDFFE0CAF31}"/>
    <dgm:cxn modelId="{77168BA5-60F9-4C4B-A443-45B796CFB7F6}" type="presOf" srcId="{A029B3D2-47BA-4A43-9E05-D729F1040A01}" destId="{C9D731E1-0289-4F82-A51F-E13B735EB7C8}" srcOrd="0" destOrd="0" presId="urn:microsoft.com/office/officeart/2005/8/layout/chevron2"/>
    <dgm:cxn modelId="{2CBFD02F-876A-405F-908A-E459D600FA18}" srcId="{AAAD43C2-792B-4540-87F8-6E9DE67D9A7B}" destId="{EE3A32EA-9CB4-48E8-B026-2A176C3DF8E3}" srcOrd="4" destOrd="0" parTransId="{E66E36B8-B2D2-4A6C-A1E7-8AE8FE1432FF}" sibTransId="{05A939BD-489A-4BBD-BD5D-D092416B273B}"/>
    <dgm:cxn modelId="{6D9A5BFA-BF88-4A9F-9D17-0677482723A8}" srcId="{AAAD43C2-792B-4540-87F8-6E9DE67D9A7B}" destId="{021C7459-1815-4BFE-981D-9FE069193946}" srcOrd="2" destOrd="0" parTransId="{6B8520D0-34FB-4D0C-8EA1-848FA09BFF43}" sibTransId="{CE5C1B2E-5CDC-4110-B419-104B6F2567F5}"/>
    <dgm:cxn modelId="{67F49B07-7412-4AD0-BD05-D95B3D9DE5C9}" srcId="{AAAD43C2-792B-4540-87F8-6E9DE67D9A7B}" destId="{70394D13-DA2C-4203-9575-3E83524E1E93}" srcOrd="0" destOrd="0" parTransId="{B0A04B16-A5F6-4B3C-A0A3-E558B6D0F063}" sibTransId="{AEA976C5-3B32-4212-93FA-B553DB371B32}"/>
    <dgm:cxn modelId="{1DD1C175-10E7-4473-BA43-48200CC43E28}" type="presParOf" srcId="{C9D731E1-0289-4F82-A51F-E13B735EB7C8}" destId="{448054A2-0337-4E42-8370-A5106ADF2855}" srcOrd="0" destOrd="0" presId="urn:microsoft.com/office/officeart/2005/8/layout/chevron2"/>
    <dgm:cxn modelId="{070005E1-1C18-4112-8DD3-05B2928E43EB}" type="presParOf" srcId="{448054A2-0337-4E42-8370-A5106ADF2855}" destId="{BEF254E5-DA1B-4634-BFD2-E023B37BD2F1}" srcOrd="0" destOrd="0" presId="urn:microsoft.com/office/officeart/2005/8/layout/chevron2"/>
    <dgm:cxn modelId="{FC33F1CA-A135-42ED-8779-9D2A25A47EF3}" type="presParOf" srcId="{448054A2-0337-4E42-8370-A5106ADF2855}" destId="{FF58CF44-E151-4E2D-92D2-59130C68E3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254E5-DA1B-4634-BFD2-E023B37BD2F1}">
      <dsp:nvSpPr>
        <dsp:cNvPr id="0" name=""/>
        <dsp:cNvSpPr/>
      </dsp:nvSpPr>
      <dsp:spPr>
        <a:xfrm rot="5400000">
          <a:off x="-1175308" y="1177771"/>
          <a:ext cx="5035635" cy="2685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Кому будет полезен наш проект </a:t>
          </a:r>
          <a:endParaRPr lang="ru-RU" sz="4200" kern="1200" dirty="0"/>
        </a:p>
      </dsp:txBody>
      <dsp:txXfrm rot="-5400000">
        <a:off x="2" y="1344971"/>
        <a:ext cx="2685017" cy="2350618"/>
      </dsp:txXfrm>
    </dsp:sp>
    <dsp:sp modelId="{FF58CF44-E151-4E2D-92D2-59130C68E32D}">
      <dsp:nvSpPr>
        <dsp:cNvPr id="0" name=""/>
        <dsp:cNvSpPr/>
      </dsp:nvSpPr>
      <dsp:spPr>
        <a:xfrm rot="5400000">
          <a:off x="3566246" y="-542425"/>
          <a:ext cx="3642759" cy="54518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Жителям Калининградской области.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Туристам.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err="1" smtClean="0"/>
            <a:t>Дайверам</a:t>
          </a:r>
          <a:r>
            <a:rPr lang="ru-RU" sz="2800" kern="1200" dirty="0" smtClean="0"/>
            <a:t>.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Людям, заинтересованные в изменение климата.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Метеозависимым</a:t>
          </a:r>
          <a:endParaRPr lang="ru-RU" sz="2800" kern="1200" dirty="0"/>
        </a:p>
      </dsp:txBody>
      <dsp:txXfrm rot="-5400000">
        <a:off x="2661683" y="539963"/>
        <a:ext cx="5274061" cy="3287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D2CB4-9E35-4B8D-AF3D-30F62DFC3A24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B37D2-AED8-4892-996A-54C0A6E61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4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B37D2-AED8-4892-996A-54C0A6E61F8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65A3-C162-4EB4-B044-0347F3FD9B0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6B3C-6292-420E-91A7-609ACDC483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65A3-C162-4EB4-B044-0347F3FD9B0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6B3C-6292-420E-91A7-609ACDC48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65A3-C162-4EB4-B044-0347F3FD9B0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6B3C-6292-420E-91A7-609ACDC48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65A3-C162-4EB4-B044-0347F3FD9B0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6B3C-6292-420E-91A7-609ACDC48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65A3-C162-4EB4-B044-0347F3FD9B0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6B3C-6292-420E-91A7-609ACDC483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65A3-C162-4EB4-B044-0347F3FD9B0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6B3C-6292-420E-91A7-609ACDC48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65A3-C162-4EB4-B044-0347F3FD9B0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6B3C-6292-420E-91A7-609ACDC4830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65A3-C162-4EB4-B044-0347F3FD9B0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6B3C-6292-420E-91A7-609ACDC48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65A3-C162-4EB4-B044-0347F3FD9B0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6B3C-6292-420E-91A7-609ACDC48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65A3-C162-4EB4-B044-0347F3FD9B0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6B3C-6292-420E-91A7-609ACDC4830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65A3-C162-4EB4-B044-0347F3FD9B0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6B3C-6292-420E-91A7-609ACDC48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8365A3-C162-4EB4-B044-0347F3FD9B0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EAF6B3C-6292-420E-91A7-609ACDC483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1916832"/>
            <a:ext cx="8784976" cy="1872208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 Black" pitchFamily="34" charset="0"/>
              </a:rPr>
              <a:t>Delmmeto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/>
            </a:r>
            <a:b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</a:b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332656"/>
            <a:ext cx="27718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Авторы: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Илья </a:t>
            </a:r>
            <a:r>
              <a:rPr lang="ru-RU" dirty="0" err="1" smtClean="0">
                <a:solidFill>
                  <a:sysClr val="windowText" lastClr="000000"/>
                </a:solidFill>
              </a:rPr>
              <a:t>Исхаков</a:t>
            </a:r>
            <a:r>
              <a:rPr lang="ru-RU" dirty="0" smtClean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Виктория Пилюгина</a:t>
            </a:r>
          </a:p>
          <a:p>
            <a:endParaRPr lang="ru-RU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30722" name="Picture 2" descr="https://klgd.myatom.ru/wp-content/uploads/sites/3/2020/01/%D1%86%D1%80%D0%BE%D0%B4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91195"/>
            <a:ext cx="3299513" cy="1432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54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88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0"/>
            <a:ext cx="757858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Отбойные течения (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тягун,рип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524328" y="6381328"/>
            <a:ext cx="1619672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Delmmeto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https://avatars.mds.yandex.net/get-zen_doc/196027/pub_5cfd848a2d133400afd9fd25_5cfd89ef27a06000affd60b2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1" y="843677"/>
            <a:ext cx="4579992" cy="269481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7519"/>
            <a:ext cx="3923928" cy="27009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23728" y="48317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Лучший вариант – быть предупреждённым!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7199" y="377982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Ежегодно отбойное течение уносит сотни человеческих жизней. Как спастись?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5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3" y="1357957"/>
            <a:ext cx="3312368" cy="3899368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7668344" y="6381328"/>
            <a:ext cx="1475656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Delmmeto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8359" y="2203573"/>
            <a:ext cx="5400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Начальник </a:t>
            </a:r>
            <a:r>
              <a:rPr lang="ru-RU" sz="2800" dirty="0" smtClean="0"/>
              <a:t>«Объединенной </a:t>
            </a:r>
            <a:r>
              <a:rPr lang="ru-RU" sz="2800" dirty="0" smtClean="0"/>
              <a:t>гидрометеорологической </a:t>
            </a:r>
            <a:endParaRPr lang="ru-RU" sz="2800" dirty="0"/>
          </a:p>
          <a:p>
            <a:r>
              <a:rPr lang="ru-RU" sz="2800" dirty="0" smtClean="0"/>
              <a:t> </a:t>
            </a:r>
            <a:r>
              <a:rPr lang="ru-RU" sz="2800" dirty="0" smtClean="0"/>
              <a:t>станции </a:t>
            </a:r>
            <a:r>
              <a:rPr lang="ru-RU" sz="2800" dirty="0"/>
              <a:t>Низовье (Калининград</a:t>
            </a:r>
            <a:r>
              <a:rPr lang="ru-RU" sz="2800" dirty="0" smtClean="0"/>
              <a:t>)» </a:t>
            </a:r>
            <a:r>
              <a:rPr lang="ru-RU" sz="2800" dirty="0" err="1" smtClean="0"/>
              <a:t>Боскачев</a:t>
            </a:r>
            <a:r>
              <a:rPr lang="ru-RU" sz="2800" dirty="0" smtClean="0"/>
              <a:t> </a:t>
            </a:r>
            <a:r>
              <a:rPr lang="ru-RU" sz="2800" dirty="0"/>
              <a:t>Руслан </a:t>
            </a:r>
            <a:r>
              <a:rPr lang="ru-RU" sz="2800" dirty="0" smtClean="0"/>
              <a:t>Владимирович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707167"/>
            <a:ext cx="759633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ИНТЕРВЬЮ С ЭКСПЕРТОМ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668344" y="6381328"/>
            <a:ext cx="1475656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Delmmeto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41239"/>
            <a:ext cx="817240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Вопрос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«Каким образом осуществляется оповещение МЧС о приближающихся неблагоприятных природных явлениях?»</a:t>
            </a:r>
            <a:endParaRPr lang="ru-RU" sz="2000" dirty="0"/>
          </a:p>
          <a:p>
            <a:r>
              <a:rPr lang="ru-RU" sz="2000" dirty="0" smtClean="0"/>
              <a:t>Ответ:</a:t>
            </a:r>
            <a:endParaRPr lang="ru-RU" sz="2000" dirty="0"/>
          </a:p>
          <a:p>
            <a:r>
              <a:rPr lang="ru-RU" sz="2000" dirty="0"/>
              <a:t>«...Передача данных о приближении неблагоприятных (опасных) погодных явлений в МЧС осуществляется синоптиками Калининградского ЦГМС — филиала ФГБУ «Северо-Западное УГМС» оперативно (удалённо), т.е. посредством интернета</a:t>
            </a:r>
            <a:r>
              <a:rPr lang="ru-RU" sz="2000" dirty="0" smtClean="0"/>
              <a:t>»</a:t>
            </a:r>
          </a:p>
          <a:p>
            <a:endParaRPr lang="ru-RU" sz="2000" dirty="0" smtClean="0"/>
          </a:p>
          <a:p>
            <a:r>
              <a:rPr lang="ru-RU" sz="2000" dirty="0" smtClean="0"/>
              <a:t>Вопрос:</a:t>
            </a:r>
          </a:p>
          <a:p>
            <a:r>
              <a:rPr lang="ru-RU" sz="2000" dirty="0" smtClean="0"/>
              <a:t>«Производиться ли в нашем регионе мониторинг загрязнения окружающей среды?»</a:t>
            </a:r>
            <a:endParaRPr lang="ru-RU" sz="2000" dirty="0"/>
          </a:p>
          <a:p>
            <a:r>
              <a:rPr lang="ru-RU" sz="2000" dirty="0" smtClean="0"/>
              <a:t>Ответ:</a:t>
            </a:r>
            <a:endParaRPr lang="ru-RU" sz="2000" dirty="0"/>
          </a:p>
          <a:p>
            <a:r>
              <a:rPr lang="ru-RU" sz="2000" dirty="0"/>
              <a:t>«...Мониторинг загрязнения окружающей среды в Калининградской области производится посредством забора воздуха, воды из водоёмов (с различной дискретностью) с последующим химическим анализом. В основном отбор воды и </a:t>
            </a:r>
            <a:r>
              <a:rPr lang="ru-RU" sz="2000" dirty="0" smtClean="0"/>
              <a:t>воздуха производится в городах и (или) районах интенсивной активности человека».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9001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7543" y="527344"/>
            <a:ext cx="5686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Планы на будущее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256566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будущем мы планируем сделать голосового помощника, который будет помогать пользователям в более быстром поиске нужной информации. Это поможет сэкономить время пользователей.</a:t>
            </a:r>
          </a:p>
          <a:p>
            <a:endParaRPr lang="ru-RU" sz="2400" dirty="0" smtClean="0"/>
          </a:p>
          <a:p>
            <a:r>
              <a:rPr lang="ru-RU" sz="2400" dirty="0" smtClean="0"/>
              <a:t>Также мы планируем самостоятельно собирать датчики для сбора информации о уровне загрязнения окружающей среды.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03663"/>
            <a:ext cx="2843808" cy="19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7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9581" y="383249"/>
            <a:ext cx="1604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Итог</a:t>
            </a:r>
            <a:endParaRPr lang="ru-RU" sz="44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199" y="767969"/>
            <a:ext cx="42131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Мы создали сайт с удобным интерфейсом, на котором уже сейчас опубликовываем прогнозы на ближайшие дни. </a:t>
            </a:r>
          </a:p>
          <a:p>
            <a:r>
              <a:rPr lang="ru-RU" sz="2800" dirty="0" smtClean="0"/>
              <a:t>Наш сайт также помогает людям узнать, насколько загрязнена окружающая среда. Следите за погодой в нашем паблике в Вк и на сайте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75881"/>
            <a:ext cx="4927190" cy="36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7758608" cy="11247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Ресурсы и ссылки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81665"/>
            <a:ext cx="5391512" cy="4645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1)worldview.earthdata.nasa.gov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2)proc.lorett.org/</a:t>
            </a:r>
            <a:r>
              <a:rPr lang="en-US" sz="2400" dirty="0" err="1" smtClean="0">
                <a:solidFill>
                  <a:schemeClr val="tx1"/>
                </a:solidFill>
              </a:rPr>
              <a:t>rt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3)windy.com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Благодарим руководителя «Объединенной гидрометеорологической станции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Низовье (Калининград)" </a:t>
            </a:r>
            <a:r>
              <a:rPr lang="ru-RU" sz="2400" dirty="0" err="1">
                <a:solidFill>
                  <a:schemeClr val="tx1"/>
                </a:solidFill>
              </a:rPr>
              <a:t>Боскачева</a:t>
            </a:r>
            <a:r>
              <a:rPr lang="ru-RU" sz="2400" dirty="0">
                <a:solidFill>
                  <a:schemeClr val="tx1"/>
                </a:solidFill>
              </a:rPr>
              <a:t> Р.В. за содействие в подготовке проекта.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596336" y="6381328"/>
            <a:ext cx="1547664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Delmmeto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160738"/>
            <a:ext cx="3757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https://vk.com/delmmeto</a:t>
            </a:r>
          </a:p>
        </p:txBody>
      </p:sp>
    </p:spTree>
    <p:extLst>
      <p:ext uri="{BB962C8B-B14F-4D97-AF65-F5344CB8AC3E}">
        <p14:creationId xmlns:p14="http://schemas.microsoft.com/office/powerpoint/2010/main" val="18424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24328" y="6381328"/>
            <a:ext cx="1619672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Delmmeto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" y="1844824"/>
            <a:ext cx="9144000" cy="50131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692599"/>
            <a:ext cx="8436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СПАСИБО ЗА ВНИМАНИЕ!</a:t>
            </a:r>
            <a:endParaRPr lang="ru-RU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poiskpmr.ru/oc-content/plugins/blog/img/blog/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811635" cy="68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4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Актуальность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35661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Сейчас большинству источников данных о погоде не хватает информации  про мониторинг загрязнения окружающей среды.</a:t>
            </a:r>
          </a:p>
          <a:p>
            <a:endParaRPr lang="ru-RU" sz="2400" dirty="0"/>
          </a:p>
          <a:p>
            <a:r>
              <a:rPr lang="ru-RU" sz="2400" dirty="0" smtClean="0"/>
              <a:t>Наш сайт будет собирать информацию по погодным явлениям и анализировать их, что позволит проводить мониторинговые исследования в изменении климата Калининградской области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Наш сайт также будет собирать информацию об мониторинге загрязнения окружающей среды. </a:t>
            </a: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04" y="4937177"/>
            <a:ext cx="1960848" cy="196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52" y="4945770"/>
            <a:ext cx="1960848" cy="19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un9-33.userapi.com/itTxubPk4MSLUd0rNz5mp8QKIpssEsx0F8quLA/ZIjj5I-olow.jpg?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4" r="1285" b="14893"/>
          <a:stretch/>
        </p:blipFill>
        <p:spPr bwMode="auto">
          <a:xfrm>
            <a:off x="-66412" y="3745131"/>
            <a:ext cx="9241692" cy="31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13239" r="2289" b="11961"/>
          <a:stretch/>
        </p:blipFill>
        <p:spPr bwMode="auto">
          <a:xfrm>
            <a:off x="-66412" y="0"/>
            <a:ext cx="9374516" cy="413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0"/>
            <a:ext cx="413857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4871988" cy="85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2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7668344" y="6381328"/>
            <a:ext cx="1475656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Delmmeto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024" y="3356992"/>
            <a:ext cx="8919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ru-RU" sz="2400" dirty="0">
              <a:solidFill>
                <a:prstClr val="black"/>
              </a:solidFill>
            </a:endParaRPr>
          </a:p>
          <a:p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3801" y="4500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Социальные Сети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16203"/>
            <a:ext cx="38608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3801" y="1157938"/>
            <a:ext cx="51793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Мы создали специальный паблик в Вконтакте в котором публикуем прогноз погоды и интересные факты. Этот паблик нужен для того, чтобы рассказывать людям погоду и направлять на наш официальный сайт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344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7668344" y="6381328"/>
            <a:ext cx="1475656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Delmmeto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355" y="3688072"/>
            <a:ext cx="89195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Создать единый контент с необходимой информацией:</a:t>
            </a:r>
          </a:p>
          <a:p>
            <a:pPr lvl="0"/>
            <a:r>
              <a:rPr lang="ru-RU" sz="2400" dirty="0" smtClean="0"/>
              <a:t>температура, природные, явления, атмосферные изменения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/>
              <a:t>Ведение группы в Вк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оптимизировать </a:t>
            </a:r>
            <a:r>
              <a:rPr lang="ru-RU" sz="2400" dirty="0">
                <a:solidFill>
                  <a:prstClr val="black"/>
                </a:solidFill>
              </a:rPr>
              <a:t>для различных устройств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ru-RU" sz="2400" dirty="0">
              <a:solidFill>
                <a:prstClr val="black"/>
              </a:solidFill>
            </a:endParaRPr>
          </a:p>
          <a:p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16024" y="48266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Цель: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6024" y="1160165"/>
            <a:ext cx="89195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оздание </a:t>
            </a:r>
            <a:r>
              <a:rPr lang="ru-RU" sz="2400" dirty="0"/>
              <a:t>сайта с максимальным наполнением информации, ежедневное </a:t>
            </a:r>
            <a:r>
              <a:rPr lang="ru-RU" sz="2400" dirty="0" smtClean="0"/>
              <a:t>обновление с целью информирования жителей Калининградской области об изменениях климата и экологической обстановки.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9355" y="298018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Задачи: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7596336" y="6381328"/>
            <a:ext cx="1547664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Delmmeto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6105136"/>
              </p:ext>
            </p:extLst>
          </p:nvPr>
        </p:nvGraphicFramePr>
        <p:xfrm>
          <a:off x="323528" y="980728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141063"/>
            <a:ext cx="4802789" cy="38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Примеры контента</a:t>
            </a:r>
          </a:p>
          <a:p>
            <a:pPr algn="ctr"/>
            <a:endParaRPr lang="ru-RU" dirty="0"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387"/>
          <a:stretch/>
        </p:blipFill>
        <p:spPr>
          <a:xfrm>
            <a:off x="603651" y="712158"/>
            <a:ext cx="3181683" cy="25328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7490" y="342826"/>
            <a:ext cx="377400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Рука бога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668344" y="6381328"/>
            <a:ext cx="1475656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Delmmeto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0" y="3579685"/>
            <a:ext cx="3181683" cy="26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567" y="3227732"/>
            <a:ext cx="375993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Шаровая молния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3" b="13309"/>
          <a:stretch/>
        </p:blipFill>
        <p:spPr bwMode="auto">
          <a:xfrm>
            <a:off x="5526382" y="664858"/>
            <a:ext cx="3181683" cy="252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12042" y="342825"/>
            <a:ext cx="375993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Солнечное </a:t>
            </a:r>
            <a:r>
              <a:rPr lang="ru-RU" dirty="0" smtClean="0"/>
              <a:t>гало в </a:t>
            </a:r>
            <a:r>
              <a:rPr lang="ru-RU" dirty="0"/>
              <a:t>О</a:t>
            </a:r>
            <a:r>
              <a:rPr lang="ru-RU" dirty="0" smtClean="0"/>
              <a:t>мске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r="3731" b="2024"/>
          <a:stretch/>
        </p:blipFill>
        <p:spPr>
          <a:xfrm>
            <a:off x="5514598" y="3576661"/>
            <a:ext cx="3154817" cy="26038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12041" y="3223464"/>
            <a:ext cx="377265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Северное сияние в Архангельске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4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644643"/>
              </p:ext>
            </p:extLst>
          </p:nvPr>
        </p:nvGraphicFramePr>
        <p:xfrm>
          <a:off x="251520" y="805011"/>
          <a:ext cx="4500500" cy="421483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399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0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316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№Района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Название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Багратионовский район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Балтийский район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Гурьевский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Гусевский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Гвардейский район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Озёрский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Неманский район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Светлогорский район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Краснознаменский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Черняховский район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5576" y="-1366"/>
            <a:ext cx="7560840" cy="6220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Зоны исследования в регионе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668344" y="6381328"/>
            <a:ext cx="1475656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Delmmeto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01" y="3615502"/>
            <a:ext cx="3681900" cy="2304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0249" y="805013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Балтийское море(</a:t>
            </a:r>
            <a:r>
              <a:rPr lang="en-US" dirty="0" smtClean="0"/>
              <a:t>t </a:t>
            </a:r>
            <a:r>
              <a:rPr lang="ru-RU" dirty="0" smtClean="0"/>
              <a:t>воды, скорость ветра, направление течения)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90249" y="2685003"/>
            <a:ext cx="4391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Куршский</a:t>
            </a:r>
            <a:r>
              <a:rPr lang="ru-RU" dirty="0" smtClean="0"/>
              <a:t> залив (</a:t>
            </a:r>
            <a:r>
              <a:rPr lang="en-US" dirty="0" smtClean="0"/>
              <a:t>t</a:t>
            </a:r>
            <a:r>
              <a:rPr lang="ru-RU" dirty="0" smtClean="0"/>
              <a:t> воды, скорость ветра, направление течения)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90249" y="17930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Мониторинг загрязнения окружающей среды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10240</TotalTime>
  <Words>514</Words>
  <Application>Microsoft Office PowerPoint</Application>
  <PresentationFormat>Экран (4:3)</PresentationFormat>
  <Paragraphs>104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Delmmeto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Микро-гидрометерология</dc:title>
  <dc:creator>Ученик 10</dc:creator>
  <cp:lastModifiedBy>User</cp:lastModifiedBy>
  <cp:revision>311</cp:revision>
  <dcterms:created xsi:type="dcterms:W3CDTF">2020-10-22T09:06:18Z</dcterms:created>
  <dcterms:modified xsi:type="dcterms:W3CDTF">2020-12-18T12:36:49Z</dcterms:modified>
</cp:coreProperties>
</file>