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9" r:id="rId4"/>
    <p:sldId id="278" r:id="rId5"/>
    <p:sldId id="279" r:id="rId6"/>
    <p:sldId id="288" r:id="rId7"/>
    <p:sldId id="285" r:id="rId8"/>
    <p:sldId id="280" r:id="rId9"/>
    <p:sldId id="287" r:id="rId10"/>
    <p:sldId id="281" r:id="rId11"/>
    <p:sldId id="283" r:id="rId12"/>
    <p:sldId id="286" r:id="rId13"/>
    <p:sldId id="282" r:id="rId14"/>
    <p:sldId id="258" r:id="rId15"/>
    <p:sldId id="260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64" r:id="rId25"/>
    <p:sldId id="269" r:id="rId26"/>
  </p:sldIdLst>
  <p:sldSz cx="24384000" cy="17246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ctr" defTabSz="30659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543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886"/>
    <a:srgbClr val="00B1AA"/>
    <a:srgbClr val="0085C8"/>
    <a:srgbClr val="EC6353"/>
    <a:srgbClr val="7030A0"/>
    <a:srgbClr val="56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29" d="100"/>
          <a:sy n="29" d="100"/>
        </p:scale>
        <p:origin x="1242" y="99"/>
      </p:cViewPr>
      <p:guideLst>
        <p:guide orient="horz" pos="543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3900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 нужно оформить картинками и схемами</a:t>
            </a:r>
          </a:p>
          <a:p>
            <a:r>
              <a:rPr lang="ru-RU" dirty="0"/>
              <a:t>2500 с круглогодичным сопровождением –</a:t>
            </a:r>
            <a:r>
              <a:rPr lang="ru-RU" baseline="0" dirty="0"/>
              <a:t> если я правильно понимаю – про программы постсопровождения на </a:t>
            </a:r>
            <a:r>
              <a:rPr lang="ru-RU" baseline="0" dirty="0" err="1"/>
              <a:t>сириус</a:t>
            </a:r>
            <a:r>
              <a:rPr lang="ru-RU" baseline="0" dirty="0"/>
              <a:t> курсах , а они только у науки</a:t>
            </a:r>
            <a:endParaRPr lang="ru-RU" dirty="0"/>
          </a:p>
          <a:p>
            <a:r>
              <a:rPr lang="ru-RU" dirty="0"/>
              <a:t>Если директора выступают</a:t>
            </a:r>
            <a:r>
              <a:rPr lang="ru-RU" baseline="0" dirty="0"/>
              <a:t> перед родителями, то про программы ППК наверное не нужно.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5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1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Наверное полезно</a:t>
            </a:r>
            <a:r>
              <a:rPr lang="ru-RU" baseline="0" dirty="0"/>
              <a:t> логотипы партнеров добавить особенно ели они есть в регионах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7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Наверное полезно</a:t>
            </a:r>
            <a:r>
              <a:rPr lang="ru-RU" baseline="0" dirty="0"/>
              <a:t> логотипы партнеров добавить особенно ели они есть в регионах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88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Вместо компаний поставила бы логотипы партнеров </a:t>
            </a:r>
            <a:r>
              <a:rPr lang="en-US" dirty="0"/>
              <a:t>https://edu.sirius.online/ai-navigator/#partner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0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044753" y="14123787"/>
            <a:ext cx="20114889" cy="122712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A081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Автор</a:t>
            </a:r>
            <a:r>
              <a:rPr dirty="0"/>
              <a:t> и </a:t>
            </a:r>
            <a:r>
              <a:rPr dirty="0" err="1"/>
              <a:t>дата</a:t>
            </a:r>
            <a:endParaRPr dirty="0"/>
          </a:p>
        </p:txBody>
      </p:sp>
      <p:sp>
        <p:nvSpPr>
          <p:cNvPr id="13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dirty="0" err="1"/>
              <a:t>Подзаголовок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7359"/>
            <a:ext cx="21971000" cy="1753964"/>
          </a:xfrm>
          <a:prstGeom prst="rect">
            <a:avLst/>
          </a:prstGeom>
        </p:spPr>
        <p:txBody>
          <a:bodyPr anchor="t"/>
          <a:lstStyle>
            <a:lvl1pPr>
              <a:defRPr sz="10600" spc="-211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3572" y="16122762"/>
            <a:ext cx="678071" cy="56425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азвание раздел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674291" y="16134568"/>
            <a:ext cx="17400280" cy="558801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3065985"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раздела</a:t>
            </a:r>
            <a:endParaRPr dirty="0"/>
          </a:p>
        </p:txBody>
      </p:sp>
      <p:sp>
        <p:nvSpPr>
          <p:cNvPr id="25" name="|"/>
          <p:cNvSpPr txBox="1"/>
          <p:nvPr/>
        </p:nvSpPr>
        <p:spPr>
          <a:xfrm>
            <a:off x="2031848" y="16131840"/>
            <a:ext cx="25006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39FC1"/>
                </a:solidFill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41" y="15406644"/>
            <a:ext cx="3898901" cy="153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 коп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7359"/>
            <a:ext cx="21971000" cy="1840760"/>
          </a:xfrm>
          <a:prstGeom prst="rect">
            <a:avLst/>
          </a:prstGeom>
        </p:spPr>
        <p:txBody>
          <a:bodyPr anchor="t"/>
          <a:lstStyle>
            <a:lvl1pPr>
              <a:defRPr sz="10600" spc="-211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3572" y="16122762"/>
            <a:ext cx="678071" cy="56425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Название раздел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674291" y="16134568"/>
            <a:ext cx="17400280" cy="558801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3065985"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раздела</a:t>
            </a:r>
            <a:endParaRPr dirty="0"/>
          </a:p>
        </p:txBody>
      </p:sp>
      <p:sp>
        <p:nvSpPr>
          <p:cNvPr id="36" name="|"/>
          <p:cNvSpPr txBox="1"/>
          <p:nvPr/>
        </p:nvSpPr>
        <p:spPr>
          <a:xfrm>
            <a:off x="2031848" y="16131840"/>
            <a:ext cx="25006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39FC1"/>
                </a:solidFill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</a:p>
        </p:txBody>
      </p:sp>
      <p:sp>
        <p:nvSpPr>
          <p:cNvPr id="37" name="Введите сюда пункты списка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1320800" y="3016351"/>
            <a:ext cx="10623601" cy="12567938"/>
          </a:xfrm>
          <a:prstGeom prst="rect">
            <a:avLst/>
          </a:prstGeom>
        </p:spPr>
        <p:txBody>
          <a:bodyPr/>
          <a:lstStyle>
            <a:lvl1pPr marL="931333" indent="-931333" defTabSz="3065985">
              <a:lnSpc>
                <a:spcPct val="90000"/>
              </a:lnSpc>
              <a:spcBef>
                <a:spcPts val="5600"/>
              </a:spcBef>
              <a:buClr>
                <a:srgbClr val="460886"/>
              </a:buClr>
              <a:buSzPct val="200000"/>
              <a:buChar char="•"/>
              <a:defRPr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Введите</a:t>
            </a:r>
            <a:r>
              <a:rPr dirty="0"/>
              <a:t> </a:t>
            </a:r>
            <a:r>
              <a:rPr dirty="0" err="1"/>
              <a:t>сюда</a:t>
            </a:r>
            <a:r>
              <a:rPr dirty="0"/>
              <a:t> </a:t>
            </a:r>
            <a:r>
              <a:rPr dirty="0" err="1"/>
              <a:t>пункты</a:t>
            </a:r>
            <a:r>
              <a:rPr dirty="0"/>
              <a:t> </a:t>
            </a:r>
            <a:r>
              <a:rPr dirty="0" err="1"/>
              <a:t>списка</a:t>
            </a:r>
            <a:endParaRPr dirty="0"/>
          </a:p>
        </p:txBody>
      </p:sp>
      <p:pic>
        <p:nvPicPr>
          <p:cNvPr id="38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41" y="15406644"/>
            <a:ext cx="3898901" cy="153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853839"/>
          </a:xfrm>
          <a:prstGeom prst="rect">
            <a:avLst/>
          </a:prstGeom>
        </p:spPr>
        <p:txBody>
          <a:bodyPr anchor="t"/>
          <a:lstStyle>
            <a:lvl1pPr>
              <a:defRPr sz="10600" spc="-211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46" name="Введите сюда основной текст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2095500" y="3022600"/>
            <a:ext cx="9833835" cy="12573000"/>
          </a:xfrm>
          <a:prstGeom prst="rect">
            <a:avLst/>
          </a:prstGeom>
        </p:spPr>
        <p:txBody>
          <a:bodyPr/>
          <a:lstStyle>
            <a:lvl1pPr defTabSz="3065985">
              <a:lnSpc>
                <a:spcPct val="90000"/>
              </a:lnSpc>
              <a:spcBef>
                <a:spcPts val="5600"/>
              </a:spcBef>
              <a:defRPr sz="4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Введите</a:t>
            </a:r>
            <a:r>
              <a:rPr dirty="0"/>
              <a:t> </a:t>
            </a:r>
            <a:r>
              <a:rPr dirty="0" err="1"/>
              <a:t>сюда</a:t>
            </a:r>
            <a:r>
              <a:rPr dirty="0"/>
              <a:t> </a:t>
            </a:r>
            <a:r>
              <a:rPr dirty="0" err="1"/>
              <a:t>основной</a:t>
            </a:r>
            <a:r>
              <a:rPr dirty="0"/>
              <a:t> </a:t>
            </a:r>
            <a:r>
              <a:rPr dirty="0" err="1"/>
              <a:t>текст</a:t>
            </a:r>
            <a:endParaRPr dirty="0"/>
          </a:p>
        </p:txBody>
      </p:sp>
      <p:sp>
        <p:nvSpPr>
          <p:cNvPr id="47" name="Название раздел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674291" y="16134568"/>
            <a:ext cx="17400280" cy="558801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3065985"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раздела</a:t>
            </a:r>
            <a:endParaRPr dirty="0"/>
          </a:p>
        </p:txBody>
      </p:sp>
      <p:sp>
        <p:nvSpPr>
          <p:cNvPr id="48" name="|"/>
          <p:cNvSpPr txBox="1"/>
          <p:nvPr/>
        </p:nvSpPr>
        <p:spPr>
          <a:xfrm>
            <a:off x="2031848" y="16131840"/>
            <a:ext cx="25006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39FC1"/>
                </a:solidFill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4330" y="16123544"/>
            <a:ext cx="678071" cy="56425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0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41" y="15406644"/>
            <a:ext cx="3898901" cy="153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"/>
          <p:cNvSpPr txBox="1">
            <a:spLocks noGrp="1"/>
          </p:cNvSpPr>
          <p:nvPr>
            <p:ph type="body" sz="quarter" idx="21"/>
          </p:nvPr>
        </p:nvSpPr>
        <p:spPr>
          <a:xfrm>
            <a:off x="2674291" y="16134568"/>
            <a:ext cx="17400280" cy="5588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3065985">
              <a:defRPr sz="3000">
                <a:solidFill>
                  <a:srgbClr val="939FC1"/>
                </a:solidFill>
              </a:defRPr>
            </a:pPr>
            <a:endParaRPr dirty="0"/>
          </a:p>
        </p:txBody>
      </p:sp>
      <p:sp>
        <p:nvSpPr>
          <p:cNvPr id="67" name="|"/>
          <p:cNvSpPr txBox="1"/>
          <p:nvPr/>
        </p:nvSpPr>
        <p:spPr>
          <a:xfrm>
            <a:off x="2031848" y="16131840"/>
            <a:ext cx="25006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39FC1"/>
                </a:solidFill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4330" y="16123544"/>
            <a:ext cx="678071" cy="56425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9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41" y="15406644"/>
            <a:ext cx="3898901" cy="153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овсем пус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4330" y="16123544"/>
            <a:ext cx="678071" cy="56425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39FC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8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ctor.png" descr="Vec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19843" y="-2246616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3049716" y="3110169"/>
            <a:ext cx="20130363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054873" y="7758368"/>
            <a:ext cx="20120049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Подзаголовок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24462" y="14779753"/>
            <a:ext cx="522580" cy="44114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734577"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med"/>
  <p:txStyles>
    <p:titleStyle>
      <a:lvl1pPr marL="0" marR="0" indent="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Helvetica"/>
        </a:defRPr>
      </a:lvl1pPr>
      <a:lvl2pPr marL="0" marR="0" indent="4572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306598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Helvetica"/>
        </a:defRPr>
      </a:lvl1pPr>
      <a:lvl2pPr marL="0" marR="0" indent="4572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Helvetica"/>
        </a:defRPr>
      </a:lvl2pPr>
      <a:lvl3pPr marL="0" marR="0" indent="9144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Helvetica"/>
        </a:defRPr>
      </a:lvl3pPr>
      <a:lvl4pPr marL="0" marR="0" indent="13716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Helvetica"/>
        </a:defRPr>
      </a:lvl4pPr>
      <a:lvl5pPr marL="0" marR="0" indent="18288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Helvetica"/>
        </a:defRPr>
      </a:lvl5pPr>
      <a:lvl6pPr marL="0" marR="0" indent="22860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10379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7345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6 марта 2024 года"/>
          <p:cNvSpPr txBox="1">
            <a:spLocks noGrp="1"/>
          </p:cNvSpPr>
          <p:nvPr>
            <p:ph type="body" idx="21"/>
          </p:nvPr>
        </p:nvSpPr>
        <p:spPr>
          <a:xfrm>
            <a:off x="2629325" y="14668073"/>
            <a:ext cx="19240075" cy="12271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pPr algn="ctr"/>
            <a:r>
              <a:rPr sz="5400" kern="1200" dirty="0">
                <a:solidFill>
                  <a:schemeClr val="bg1"/>
                </a:solidFill>
              </a:rPr>
              <a:t>6 </a:t>
            </a:r>
            <a:r>
              <a:rPr lang="ru-RU" sz="5400" kern="1200" dirty="0">
                <a:solidFill>
                  <a:schemeClr val="bg1"/>
                </a:solidFill>
              </a:rPr>
              <a:t>апреля</a:t>
            </a:r>
            <a:r>
              <a:rPr sz="5400" kern="1200" dirty="0">
                <a:solidFill>
                  <a:schemeClr val="bg1"/>
                </a:solidFill>
              </a:rPr>
              <a:t> 2024 </a:t>
            </a:r>
            <a:r>
              <a:rPr sz="5400" kern="1200" dirty="0" err="1">
                <a:solidFill>
                  <a:schemeClr val="bg1"/>
                </a:solidFill>
              </a:rPr>
              <a:t>года</a:t>
            </a:r>
            <a:endParaRPr sz="5400" kern="1200" dirty="0">
              <a:solidFill>
                <a:schemeClr val="bg1"/>
              </a:solidFill>
            </a:endParaRPr>
          </a:p>
        </p:txBody>
      </p:sp>
      <p:sp>
        <p:nvSpPr>
          <p:cNvPr id="86" name="Школы — ассоциированные партнеры «Сириуса»…"/>
          <p:cNvSpPr txBox="1">
            <a:spLocks noGrp="1"/>
          </p:cNvSpPr>
          <p:nvPr>
            <p:ph type="ctrTitle"/>
          </p:nvPr>
        </p:nvSpPr>
        <p:spPr>
          <a:xfrm>
            <a:off x="1834668" y="3701143"/>
            <a:ext cx="20829390" cy="5290388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sz="11500" kern="1200" dirty="0" err="1">
                <a:solidFill>
                  <a:schemeClr val="bg1"/>
                </a:solidFill>
              </a:rPr>
              <a:t>Школы</a:t>
            </a:r>
            <a:r>
              <a:rPr lang="ru-RU" sz="11500" dirty="0">
                <a:solidFill>
                  <a:srgbClr val="56257D"/>
                </a:solidFill>
              </a:rPr>
              <a:t> </a:t>
            </a:r>
            <a:r>
              <a:rPr lang="ru-RU" sz="11500" dirty="0">
                <a:solidFill>
                  <a:schemeClr val="bg1"/>
                </a:solidFill>
              </a:rPr>
              <a:t>–</a:t>
            </a:r>
            <a:r>
              <a:rPr lang="ru-RU" sz="11500" dirty="0">
                <a:solidFill>
                  <a:srgbClr val="56257D"/>
                </a:solidFill>
              </a:rPr>
              <a:t> </a:t>
            </a:r>
            <a:r>
              <a:rPr sz="11500" kern="1200" dirty="0" err="1">
                <a:solidFill>
                  <a:schemeClr val="bg1"/>
                </a:solidFill>
              </a:rPr>
              <a:t>ассоциированные</a:t>
            </a:r>
            <a:r>
              <a:rPr sz="11500" kern="1200" dirty="0">
                <a:solidFill>
                  <a:schemeClr val="bg1"/>
                </a:solidFill>
              </a:rPr>
              <a:t> </a:t>
            </a:r>
            <a:r>
              <a:rPr sz="11500" kern="1200" dirty="0" err="1">
                <a:solidFill>
                  <a:schemeClr val="bg1"/>
                </a:solidFill>
              </a:rPr>
              <a:t>партнеры</a:t>
            </a:r>
            <a:r>
              <a:rPr sz="11500" kern="1200" dirty="0">
                <a:solidFill>
                  <a:schemeClr val="bg1"/>
                </a:solidFill>
              </a:rPr>
              <a:t> «</a:t>
            </a:r>
            <a:r>
              <a:rPr sz="11500" kern="1200" dirty="0" err="1">
                <a:solidFill>
                  <a:schemeClr val="bg1"/>
                </a:solidFill>
              </a:rPr>
              <a:t>Сириуса</a:t>
            </a:r>
            <a:r>
              <a:rPr sz="11500" kern="1200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47837" y="9844643"/>
            <a:ext cx="130968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2024/2025 учебный год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8BB32-74F7-47A0-A4D9-1957F8BD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dirty="0"/>
              <a:t>СИРИУС.КУРСЫ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69023-8007-4985-9E62-0CFA20EE6E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err="1"/>
              <a:t>Сириус.Курсы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718077" y="1951703"/>
            <a:ext cx="60831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Направлены </a:t>
            </a:r>
          </a:p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и развитие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школьников, заинтересованных в изучении предмета</a:t>
            </a:r>
          </a:p>
          <a:p>
            <a:pPr algn="l"/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781CE0CE-ADB4-4C29-96A1-09EA203205BB}"/>
              </a:ext>
            </a:extLst>
          </p:cNvPr>
          <p:cNvSpPr txBox="1">
            <a:spLocks/>
          </p:cNvSpPr>
          <p:nvPr/>
        </p:nvSpPr>
        <p:spPr>
          <a:xfrm>
            <a:off x="28615310" y="2104103"/>
            <a:ext cx="11031094" cy="1293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931333" marR="0" indent="-931333" algn="l" defTabSz="3065985" rtl="0" latinLnBrk="0">
              <a:lnSpc>
                <a:spcPct val="90000"/>
              </a:lnSpc>
              <a:spcBef>
                <a:spcPts val="5600"/>
              </a:spcBef>
              <a:spcAft>
                <a:spcPts val="0"/>
              </a:spcAft>
              <a:buClr>
                <a:srgbClr val="460886"/>
              </a:buClr>
              <a:buSzPct val="200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10379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hangingPunct="1">
              <a:buFontTx/>
              <a:buNone/>
            </a:pP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7968" y="2967527"/>
            <a:ext cx="1155600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Математика</a:t>
            </a:r>
          </a:p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Программирование</a:t>
            </a:r>
          </a:p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Физика</a:t>
            </a:r>
          </a:p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Химия</a:t>
            </a:r>
          </a:p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Биология</a:t>
            </a:r>
          </a:p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Искусственный интеллект</a:t>
            </a:r>
          </a:p>
          <a:p>
            <a:pPr marL="742950" lvl="0" indent="-742950" algn="l" hangingPunct="1">
              <a:buClr>
                <a:srgbClr val="460886"/>
              </a:buClr>
              <a:buFont typeface="+mj-lt"/>
              <a:buAutoNum type="arabicPeriod"/>
            </a:pPr>
            <a:r>
              <a:rPr lang="ru-RU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Лингвистика</a:t>
            </a:r>
          </a:p>
        </p:txBody>
      </p:sp>
      <p:pic>
        <p:nvPicPr>
          <p:cNvPr id="4098" name="Picture 2" descr="http://qrcoder.ru/code/?https%3A%2F%2Fedu.sirius.online%2F%23%2F&amp;8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951703"/>
            <a:ext cx="5437148" cy="54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59510" y="10756677"/>
            <a:ext cx="113834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/>
            <a:r>
              <a:rPr lang="ru-RU" sz="40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Авторы курсов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преподаватели ведущих школ, вузов и технологических компаний, тренеры и наставники победителей и призёров всероссийских и международных олимпиад, учёные и популяризаторы науки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57391" y="10002342"/>
            <a:ext cx="7618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/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Темы </a:t>
            </a:r>
            <a:r>
              <a:rPr lang="ru-RU" sz="40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рамками школьной программы 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предмету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93616" y="7419820"/>
            <a:ext cx="116541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ru-RU" sz="96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340 000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учеников на 30 курсах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57391" y="12498034"/>
            <a:ext cx="9987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lnSpc>
                <a:spcPct val="90000"/>
              </a:lnSpc>
              <a:spcBef>
                <a:spcPts val="5600"/>
              </a:spcBef>
              <a:buClr>
                <a:srgbClr val="460886"/>
              </a:buClr>
              <a:buSzPct val="200000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 </a:t>
            </a:r>
            <a:r>
              <a:rPr lang="ru-RU" sz="40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выстраивает индивидуальную траекторию, определяет темп и удобное время учёбы</a:t>
            </a:r>
          </a:p>
        </p:txBody>
      </p:sp>
    </p:spTree>
    <p:extLst>
      <p:ext uri="{BB962C8B-B14F-4D97-AF65-F5344CB8AC3E}">
        <p14:creationId xmlns:p14="http://schemas.microsoft.com/office/powerpoint/2010/main" val="3392399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09F52AB-48E9-4D36-A3C1-C347574A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077358"/>
            <a:ext cx="21971000" cy="3509632"/>
          </a:xfrm>
        </p:spPr>
        <p:txBody>
          <a:bodyPr>
            <a:noAutofit/>
          </a:bodyPr>
          <a:lstStyle/>
          <a:p>
            <a:r>
              <a:rPr lang="ru-RU" sz="8800" cap="all" dirty="0"/>
              <a:t>ШКОЛЫ – </a:t>
            </a:r>
            <a:br>
              <a:rPr lang="ru-RU" sz="8800" cap="all" dirty="0"/>
            </a:br>
            <a:r>
              <a:rPr lang="ru-RU" sz="8800" cap="all" dirty="0"/>
              <a:t>АССОЦИИРОВАННЫЕ ПАРТНЕРЫ «СИРИУСА»</a:t>
            </a:r>
            <a:br>
              <a:rPr lang="ru-RU" sz="8800" cap="all" dirty="0"/>
            </a:br>
            <a:endParaRPr lang="ru-RU" sz="8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88BD5-D339-45E3-A0ED-A8CD00B9D0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Школы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061CB-4B79-43EE-8555-99ACC5B7146F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152285" y="5575312"/>
            <a:ext cx="17540450" cy="592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В 2023 году Фонд «Талант и успех» запустил проект «Школы – ассоциированные партнеры «Сириуса», в рамках которого в субъектах Российской Федерации формируется сеть ведущих общеобразовательных организаций, работающих при методической поддержке «Сириуса». 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498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АС_2023-08-17_Школы_Сириуса-8 (1).png" descr="АС_2023-08-17_Школы_Сириуса-8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41" y="1220340"/>
            <a:ext cx="26619412" cy="136588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38 школ из 14 регионов"/>
          <p:cNvSpPr txBox="1">
            <a:spLocks noGrp="1"/>
          </p:cNvSpPr>
          <p:nvPr>
            <p:ph type="title"/>
          </p:nvPr>
        </p:nvSpPr>
        <p:spPr>
          <a:xfrm>
            <a:off x="1206500" y="1077358"/>
            <a:ext cx="10121404" cy="35855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10000" dirty="0"/>
              <a:t>38 </a:t>
            </a:r>
            <a:r>
              <a:rPr sz="10000" dirty="0" err="1"/>
              <a:t>школ</a:t>
            </a:r>
            <a:r>
              <a:rPr sz="10000" dirty="0"/>
              <a:t> </a:t>
            </a:r>
            <a:r>
              <a:rPr lang="ru-RU" sz="10000" dirty="0"/>
              <a:t/>
            </a:r>
            <a:br>
              <a:rPr lang="ru-RU" sz="10000" dirty="0"/>
            </a:br>
            <a:r>
              <a:rPr sz="10000" dirty="0" err="1"/>
              <a:t>из</a:t>
            </a:r>
            <a:r>
              <a:rPr sz="10000" dirty="0"/>
              <a:t> 14 </a:t>
            </a:r>
            <a:r>
              <a:rPr sz="10000" dirty="0" err="1"/>
              <a:t>регионов</a:t>
            </a:r>
            <a:endParaRPr sz="1000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1DC88BD5-D339-45E3-A0ED-A8CD00B9D0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74291" y="16134568"/>
            <a:ext cx="17400280" cy="558801"/>
          </a:xfrm>
        </p:spPr>
        <p:txBody>
          <a:bodyPr/>
          <a:lstStyle/>
          <a:p>
            <a:r>
              <a:rPr lang="ru-RU" dirty="0"/>
              <a:t>Школы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622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о Проект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 err="1"/>
              <a:t>Про</a:t>
            </a:r>
            <a:r>
              <a:rPr dirty="0"/>
              <a:t> </a:t>
            </a:r>
            <a:r>
              <a:rPr dirty="0" err="1"/>
              <a:t>Проект</a:t>
            </a:r>
            <a:endParaRPr dirty="0"/>
          </a:p>
        </p:txBody>
      </p:sp>
      <p:sp>
        <p:nvSpPr>
          <p:cNvPr id="106" name="Текст"/>
          <p:cNvSpPr txBox="1"/>
          <p:nvPr/>
        </p:nvSpPr>
        <p:spPr>
          <a:xfrm>
            <a:off x="1371279" y="16122762"/>
            <a:ext cx="1026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defTabSz="734577">
              <a:defRPr sz="3000">
                <a:solidFill>
                  <a:srgbClr val="939FC1"/>
                </a:solidFill>
              </a:defRPr>
            </a:lvl1pPr>
          </a:lstStyle>
          <a:p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Школа — ассоциированный партнер «Сириуса»"/>
          <p:cNvSpPr txBox="1">
            <a:spLocks noGrp="1"/>
          </p:cNvSpPr>
          <p:nvPr>
            <p:ph type="title"/>
          </p:nvPr>
        </p:nvSpPr>
        <p:spPr>
          <a:xfrm>
            <a:off x="773181" y="918444"/>
            <a:ext cx="21971001" cy="2943812"/>
          </a:xfrm>
          <a:prstGeom prst="rect">
            <a:avLst/>
          </a:prstGeom>
        </p:spPr>
        <p:txBody>
          <a:bodyPr>
            <a:normAutofit/>
          </a:bodyPr>
          <a:lstStyle>
            <a:lvl1pPr defTabSz="2974006">
              <a:defRPr sz="10282" spc="-205"/>
            </a:lvl1pPr>
          </a:lstStyle>
          <a:p>
            <a:r>
              <a:rPr sz="10000" dirty="0" err="1"/>
              <a:t>Школа</a:t>
            </a:r>
            <a:r>
              <a:rPr sz="10000" dirty="0"/>
              <a:t> — </a:t>
            </a:r>
            <a:r>
              <a:rPr sz="10000" dirty="0" err="1"/>
              <a:t>ассоциированный</a:t>
            </a:r>
            <a:r>
              <a:rPr sz="10000" dirty="0"/>
              <a:t> </a:t>
            </a:r>
            <a:r>
              <a:rPr sz="10000" dirty="0" err="1"/>
              <a:t>партнер</a:t>
            </a:r>
            <a:r>
              <a:rPr sz="10000" dirty="0"/>
              <a:t> «</a:t>
            </a:r>
            <a:r>
              <a:rPr sz="10000" dirty="0" err="1"/>
              <a:t>Сириуса</a:t>
            </a:r>
            <a:r>
              <a:rPr sz="10000" dirty="0"/>
              <a:t>»</a:t>
            </a:r>
          </a:p>
        </p:txBody>
      </p:sp>
      <p:sp>
        <p:nvSpPr>
          <p:cNvPr id="29" name="Сгруппировать"/>
          <p:cNvSpPr/>
          <p:nvPr/>
        </p:nvSpPr>
        <p:spPr>
          <a:xfrm>
            <a:off x="9059587" y="6940897"/>
            <a:ext cx="5397704" cy="5068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0" h="21088" extrusionOk="0">
                <a:moveTo>
                  <a:pt x="10533" y="1"/>
                </a:moveTo>
                <a:cubicBezTo>
                  <a:pt x="9623" y="35"/>
                  <a:pt x="9229" y="1224"/>
                  <a:pt x="9921" y="1843"/>
                </a:cubicBezTo>
                <a:cubicBezTo>
                  <a:pt x="10166" y="2012"/>
                  <a:pt x="10269" y="2334"/>
                  <a:pt x="10171" y="2623"/>
                </a:cubicBezTo>
                <a:cubicBezTo>
                  <a:pt x="10092" y="2859"/>
                  <a:pt x="9890" y="3027"/>
                  <a:pt x="9653" y="3055"/>
                </a:cubicBezTo>
                <a:cubicBezTo>
                  <a:pt x="8227" y="3235"/>
                  <a:pt x="6873" y="3806"/>
                  <a:pt x="5726" y="4712"/>
                </a:cubicBezTo>
                <a:cubicBezTo>
                  <a:pt x="4596" y="5606"/>
                  <a:pt x="3707" y="6793"/>
                  <a:pt x="3149" y="8156"/>
                </a:cubicBezTo>
                <a:cubicBezTo>
                  <a:pt x="3025" y="8378"/>
                  <a:pt x="2787" y="8502"/>
                  <a:pt x="2544" y="8470"/>
                </a:cubicBezTo>
                <a:cubicBezTo>
                  <a:pt x="2296" y="8437"/>
                  <a:pt x="2092" y="8249"/>
                  <a:pt x="2029" y="7996"/>
                </a:cubicBezTo>
                <a:cubicBezTo>
                  <a:pt x="1774" y="6933"/>
                  <a:pt x="345" y="6900"/>
                  <a:pt x="45" y="7949"/>
                </a:cubicBezTo>
                <a:cubicBezTo>
                  <a:pt x="-237" y="8937"/>
                  <a:pt x="858" y="9722"/>
                  <a:pt x="1634" y="9087"/>
                </a:cubicBezTo>
                <a:cubicBezTo>
                  <a:pt x="1846" y="8935"/>
                  <a:pt x="2122" y="8924"/>
                  <a:pt x="2344" y="9059"/>
                </a:cubicBezTo>
                <a:cubicBezTo>
                  <a:pt x="2592" y="9210"/>
                  <a:pt x="2722" y="9508"/>
                  <a:pt x="2668" y="9804"/>
                </a:cubicBezTo>
                <a:cubicBezTo>
                  <a:pt x="2387" y="11222"/>
                  <a:pt x="2459" y="12693"/>
                  <a:pt x="2878" y="14074"/>
                </a:cubicBezTo>
                <a:cubicBezTo>
                  <a:pt x="3312" y="15506"/>
                  <a:pt x="4104" y="16791"/>
                  <a:pt x="5171" y="17794"/>
                </a:cubicBezTo>
                <a:cubicBezTo>
                  <a:pt x="5340" y="17954"/>
                  <a:pt x="5409" y="18200"/>
                  <a:pt x="5350" y="18430"/>
                </a:cubicBezTo>
                <a:cubicBezTo>
                  <a:pt x="5278" y="18709"/>
                  <a:pt x="5039" y="18903"/>
                  <a:pt x="4764" y="18907"/>
                </a:cubicBezTo>
                <a:cubicBezTo>
                  <a:pt x="4275" y="18865"/>
                  <a:pt x="3899" y="19147"/>
                  <a:pt x="3721" y="19530"/>
                </a:cubicBezTo>
                <a:cubicBezTo>
                  <a:pt x="3536" y="19929"/>
                  <a:pt x="3566" y="20441"/>
                  <a:pt x="3944" y="20802"/>
                </a:cubicBezTo>
                <a:cubicBezTo>
                  <a:pt x="4742" y="21564"/>
                  <a:pt x="5981" y="20680"/>
                  <a:pt x="5598" y="19622"/>
                </a:cubicBezTo>
                <a:cubicBezTo>
                  <a:pt x="5522" y="19372"/>
                  <a:pt x="5589" y="19100"/>
                  <a:pt x="5771" y="18920"/>
                </a:cubicBezTo>
                <a:cubicBezTo>
                  <a:pt x="5975" y="18718"/>
                  <a:pt x="6279" y="18674"/>
                  <a:pt x="6527" y="18811"/>
                </a:cubicBezTo>
                <a:cubicBezTo>
                  <a:pt x="7785" y="19583"/>
                  <a:pt x="9219" y="19983"/>
                  <a:pt x="10677" y="19970"/>
                </a:cubicBezTo>
                <a:cubicBezTo>
                  <a:pt x="12073" y="19957"/>
                  <a:pt x="13441" y="19565"/>
                  <a:pt x="14649" y="18831"/>
                </a:cubicBezTo>
                <a:cubicBezTo>
                  <a:pt x="14873" y="18709"/>
                  <a:pt x="15146" y="18745"/>
                  <a:pt x="15333" y="18922"/>
                </a:cubicBezTo>
                <a:cubicBezTo>
                  <a:pt x="15537" y="19114"/>
                  <a:pt x="15595" y="19424"/>
                  <a:pt x="15474" y="19682"/>
                </a:cubicBezTo>
                <a:cubicBezTo>
                  <a:pt x="15208" y="20659"/>
                  <a:pt x="16271" y="21437"/>
                  <a:pt x="17054" y="20837"/>
                </a:cubicBezTo>
                <a:cubicBezTo>
                  <a:pt x="17857" y="20222"/>
                  <a:pt x="17440" y="18888"/>
                  <a:pt x="16445" y="18892"/>
                </a:cubicBezTo>
                <a:cubicBezTo>
                  <a:pt x="16199" y="18916"/>
                  <a:pt x="15965" y="18780"/>
                  <a:pt x="15854" y="18550"/>
                </a:cubicBezTo>
                <a:cubicBezTo>
                  <a:pt x="15729" y="18292"/>
                  <a:pt x="15786" y="17978"/>
                  <a:pt x="15992" y="17786"/>
                </a:cubicBezTo>
                <a:cubicBezTo>
                  <a:pt x="17082" y="16766"/>
                  <a:pt x="17888" y="15456"/>
                  <a:pt x="18324" y="13994"/>
                </a:cubicBezTo>
                <a:cubicBezTo>
                  <a:pt x="18732" y="12627"/>
                  <a:pt x="18802" y="11175"/>
                  <a:pt x="18529" y="9772"/>
                </a:cubicBezTo>
                <a:cubicBezTo>
                  <a:pt x="18495" y="9506"/>
                  <a:pt x="18605" y="9241"/>
                  <a:pt x="18814" y="9086"/>
                </a:cubicBezTo>
                <a:cubicBezTo>
                  <a:pt x="19048" y="8911"/>
                  <a:pt x="19360" y="8904"/>
                  <a:pt x="19601" y="9069"/>
                </a:cubicBezTo>
                <a:cubicBezTo>
                  <a:pt x="20336" y="9653"/>
                  <a:pt x="21363" y="8942"/>
                  <a:pt x="21138" y="8004"/>
                </a:cubicBezTo>
                <a:cubicBezTo>
                  <a:pt x="20878" y="6917"/>
                  <a:pt x="19402" y="6924"/>
                  <a:pt x="19152" y="8013"/>
                </a:cubicBezTo>
                <a:cubicBezTo>
                  <a:pt x="19077" y="8223"/>
                  <a:pt x="18903" y="8376"/>
                  <a:pt x="18692" y="8417"/>
                </a:cubicBezTo>
                <a:cubicBezTo>
                  <a:pt x="18414" y="8472"/>
                  <a:pt x="18135" y="8323"/>
                  <a:pt x="18013" y="8056"/>
                </a:cubicBezTo>
                <a:cubicBezTo>
                  <a:pt x="17426" y="6657"/>
                  <a:pt x="16488" y="5452"/>
                  <a:pt x="15299" y="4568"/>
                </a:cubicBezTo>
                <a:cubicBezTo>
                  <a:pt x="14177" y="3733"/>
                  <a:pt x="12869" y="3214"/>
                  <a:pt x="11500" y="3059"/>
                </a:cubicBezTo>
                <a:cubicBezTo>
                  <a:pt x="11253" y="3024"/>
                  <a:pt x="11050" y="2837"/>
                  <a:pt x="10985" y="2585"/>
                </a:cubicBezTo>
                <a:cubicBezTo>
                  <a:pt x="10917" y="2322"/>
                  <a:pt x="11011" y="2043"/>
                  <a:pt x="11222" y="1884"/>
                </a:cubicBezTo>
                <a:cubicBezTo>
                  <a:pt x="11965" y="1233"/>
                  <a:pt x="11501" y="-36"/>
                  <a:pt x="10533" y="1"/>
                </a:cubicBez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037989">
              <a:defRPr sz="3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0" name="Сгруппировать"/>
          <p:cNvGrpSpPr/>
          <p:nvPr/>
        </p:nvGrpSpPr>
        <p:grpSpPr>
          <a:xfrm>
            <a:off x="8851741" y="3150692"/>
            <a:ext cx="12485275" cy="4810297"/>
            <a:chOff x="0" y="974382"/>
            <a:chExt cx="12485273" cy="4810296"/>
          </a:xfrm>
        </p:grpSpPr>
        <p:sp>
          <p:nvSpPr>
            <p:cNvPr id="31" name="Фигура"/>
            <p:cNvSpPr/>
            <p:nvPr/>
          </p:nvSpPr>
          <p:spPr>
            <a:xfrm>
              <a:off x="0" y="2609709"/>
              <a:ext cx="5800002" cy="317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0" y="6279"/>
                  </a:moveTo>
                  <a:cubicBezTo>
                    <a:pt x="3157" y="2194"/>
                    <a:pt x="6943" y="-2"/>
                    <a:pt x="10827" y="0"/>
                  </a:cubicBezTo>
                  <a:cubicBezTo>
                    <a:pt x="14689" y="1"/>
                    <a:pt x="18455" y="2176"/>
                    <a:pt x="21600" y="6221"/>
                  </a:cubicBezTo>
                  <a:lnTo>
                    <a:pt x="19007" y="12635"/>
                  </a:lnTo>
                  <a:cubicBezTo>
                    <a:pt x="18879" y="13018"/>
                    <a:pt x="18886" y="13501"/>
                    <a:pt x="19026" y="13870"/>
                  </a:cubicBezTo>
                  <a:cubicBezTo>
                    <a:pt x="19180" y="14277"/>
                    <a:pt x="19459" y="14463"/>
                    <a:pt x="19722" y="14334"/>
                  </a:cubicBezTo>
                  <a:cubicBezTo>
                    <a:pt x="20614" y="13993"/>
                    <a:pt x="21244" y="15874"/>
                    <a:pt x="20664" y="17141"/>
                  </a:cubicBezTo>
                  <a:cubicBezTo>
                    <a:pt x="20405" y="17706"/>
                    <a:pt x="20023" y="17858"/>
                    <a:pt x="19690" y="17697"/>
                  </a:cubicBezTo>
                  <a:cubicBezTo>
                    <a:pt x="19343" y="17529"/>
                    <a:pt x="19047" y="17024"/>
                    <a:pt x="18986" y="16270"/>
                  </a:cubicBezTo>
                  <a:cubicBezTo>
                    <a:pt x="18988" y="15750"/>
                    <a:pt x="18798" y="15292"/>
                    <a:pt x="18521" y="15149"/>
                  </a:cubicBezTo>
                  <a:cubicBezTo>
                    <a:pt x="18269" y="15019"/>
                    <a:pt x="17999" y="15182"/>
                    <a:pt x="17841" y="15559"/>
                  </a:cubicBezTo>
                  <a:lnTo>
                    <a:pt x="15430" y="21491"/>
                  </a:lnTo>
                  <a:cubicBezTo>
                    <a:pt x="14854" y="20788"/>
                    <a:pt x="14232" y="20217"/>
                    <a:pt x="13578" y="19790"/>
                  </a:cubicBezTo>
                  <a:cubicBezTo>
                    <a:pt x="12986" y="19405"/>
                    <a:pt x="12372" y="19140"/>
                    <a:pt x="11748" y="19002"/>
                  </a:cubicBezTo>
                  <a:cubicBezTo>
                    <a:pt x="11638" y="18952"/>
                    <a:pt x="11555" y="18786"/>
                    <a:pt x="11541" y="18582"/>
                  </a:cubicBezTo>
                  <a:cubicBezTo>
                    <a:pt x="11530" y="18425"/>
                    <a:pt x="11562" y="18268"/>
                    <a:pt x="11626" y="18161"/>
                  </a:cubicBezTo>
                  <a:cubicBezTo>
                    <a:pt x="12572" y="16836"/>
                    <a:pt x="12062" y="14099"/>
                    <a:pt x="10864" y="14077"/>
                  </a:cubicBezTo>
                  <a:cubicBezTo>
                    <a:pt x="9639" y="14054"/>
                    <a:pt x="9105" y="16866"/>
                    <a:pt x="10082" y="18204"/>
                  </a:cubicBezTo>
                  <a:cubicBezTo>
                    <a:pt x="10169" y="18329"/>
                    <a:pt x="10201" y="18544"/>
                    <a:pt x="10158" y="18730"/>
                  </a:cubicBezTo>
                  <a:cubicBezTo>
                    <a:pt x="10118" y="18905"/>
                    <a:pt x="10021" y="19016"/>
                    <a:pt x="9916" y="19006"/>
                  </a:cubicBezTo>
                  <a:cubicBezTo>
                    <a:pt x="9278" y="19124"/>
                    <a:pt x="8650" y="19387"/>
                    <a:pt x="8048" y="19789"/>
                  </a:cubicBezTo>
                  <a:cubicBezTo>
                    <a:pt x="7383" y="20233"/>
                    <a:pt x="6755" y="20842"/>
                    <a:pt x="6183" y="21598"/>
                  </a:cubicBezTo>
                  <a:lnTo>
                    <a:pt x="3737" y="15532"/>
                  </a:lnTo>
                  <a:cubicBezTo>
                    <a:pt x="3636" y="15352"/>
                    <a:pt x="3623" y="15067"/>
                    <a:pt x="3705" y="14860"/>
                  </a:cubicBezTo>
                  <a:cubicBezTo>
                    <a:pt x="3781" y="14669"/>
                    <a:pt x="3919" y="14596"/>
                    <a:pt x="4040" y="14682"/>
                  </a:cubicBezTo>
                  <a:cubicBezTo>
                    <a:pt x="5129" y="15205"/>
                    <a:pt x="6017" y="13070"/>
                    <a:pt x="5434" y="11328"/>
                  </a:cubicBezTo>
                  <a:cubicBezTo>
                    <a:pt x="4823" y="9499"/>
                    <a:pt x="3280" y="10040"/>
                    <a:pt x="3092" y="12150"/>
                  </a:cubicBezTo>
                  <a:cubicBezTo>
                    <a:pt x="3107" y="12395"/>
                    <a:pt x="3032" y="12629"/>
                    <a:pt x="2908" y="12729"/>
                  </a:cubicBezTo>
                  <a:cubicBezTo>
                    <a:pt x="2758" y="12850"/>
                    <a:pt x="2581" y="12747"/>
                    <a:pt x="2499" y="12491"/>
                  </a:cubicBezTo>
                  <a:lnTo>
                    <a:pt x="0" y="6279"/>
                  </a:lnTo>
                  <a:close/>
                </a:path>
              </a:pathLst>
            </a:custGeom>
            <a:solidFill>
              <a:srgbClr val="00B1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037989">
                <a:defRPr sz="3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" name="Интеграция школьников в систему развития таланта региона"/>
            <p:cNvSpPr/>
            <p:nvPr/>
          </p:nvSpPr>
          <p:spPr>
            <a:xfrm>
              <a:off x="7529049" y="974382"/>
              <a:ext cx="4956224" cy="348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lvl1pPr>
            </a:lstStyle>
            <a:p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Интеграция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школьников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систему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развития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таланта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региона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Линия"/>
            <p:cNvSpPr/>
            <p:nvPr/>
          </p:nvSpPr>
          <p:spPr>
            <a:xfrm>
              <a:off x="4879672" y="1622453"/>
              <a:ext cx="2416535" cy="249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50800" cap="flat">
              <a:solidFill>
                <a:srgbClr val="000000"/>
              </a:solidFill>
              <a:prstDash val="sysDot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Сгруппировать"/>
          <p:cNvGrpSpPr/>
          <p:nvPr/>
        </p:nvGrpSpPr>
        <p:grpSpPr>
          <a:xfrm>
            <a:off x="814736" y="9613749"/>
            <a:ext cx="10909421" cy="5519460"/>
            <a:chOff x="305788" y="-518812"/>
            <a:chExt cx="10909419" cy="5519459"/>
          </a:xfrm>
        </p:grpSpPr>
        <p:sp>
          <p:nvSpPr>
            <p:cNvPr id="35" name="Фигура"/>
            <p:cNvSpPr/>
            <p:nvPr/>
          </p:nvSpPr>
          <p:spPr>
            <a:xfrm>
              <a:off x="6526900" y="0"/>
              <a:ext cx="4688307" cy="448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01" extrusionOk="0">
                  <a:moveTo>
                    <a:pt x="12412" y="1342"/>
                  </a:moveTo>
                  <a:lnTo>
                    <a:pt x="7469" y="2907"/>
                  </a:lnTo>
                  <a:cubicBezTo>
                    <a:pt x="7138" y="3053"/>
                    <a:pt x="6753" y="2941"/>
                    <a:pt x="6547" y="2638"/>
                  </a:cubicBezTo>
                  <a:cubicBezTo>
                    <a:pt x="6371" y="2380"/>
                    <a:pt x="6368" y="2038"/>
                    <a:pt x="6538" y="1777"/>
                  </a:cubicBezTo>
                  <a:cubicBezTo>
                    <a:pt x="7037" y="878"/>
                    <a:pt x="6256" y="-199"/>
                    <a:pt x="5273" y="31"/>
                  </a:cubicBezTo>
                  <a:cubicBezTo>
                    <a:pt x="4243" y="272"/>
                    <a:pt x="4023" y="1677"/>
                    <a:pt x="4929" y="2236"/>
                  </a:cubicBezTo>
                  <a:cubicBezTo>
                    <a:pt x="5238" y="2360"/>
                    <a:pt x="5439" y="2667"/>
                    <a:pt x="5434" y="3006"/>
                  </a:cubicBezTo>
                  <a:cubicBezTo>
                    <a:pt x="5428" y="3363"/>
                    <a:pt x="5199" y="3674"/>
                    <a:pt x="4866" y="3777"/>
                  </a:cubicBezTo>
                  <a:lnTo>
                    <a:pt x="0" y="5331"/>
                  </a:lnTo>
                  <a:cubicBezTo>
                    <a:pt x="1519" y="9988"/>
                    <a:pt x="4422" y="14042"/>
                    <a:pt x="8302" y="16924"/>
                  </a:cubicBezTo>
                  <a:cubicBezTo>
                    <a:pt x="12162" y="19792"/>
                    <a:pt x="16799" y="21357"/>
                    <a:pt x="21567" y="21401"/>
                  </a:cubicBezTo>
                  <a:lnTo>
                    <a:pt x="21576" y="16105"/>
                  </a:lnTo>
                  <a:cubicBezTo>
                    <a:pt x="21600" y="15881"/>
                    <a:pt x="21458" y="15673"/>
                    <a:pt x="21244" y="15619"/>
                  </a:cubicBezTo>
                  <a:cubicBezTo>
                    <a:pt x="21119" y="15587"/>
                    <a:pt x="20986" y="15617"/>
                    <a:pt x="20885" y="15699"/>
                  </a:cubicBezTo>
                  <a:cubicBezTo>
                    <a:pt x="19901" y="16819"/>
                    <a:pt x="18090" y="16054"/>
                    <a:pt x="18162" y="14548"/>
                  </a:cubicBezTo>
                  <a:cubicBezTo>
                    <a:pt x="18232" y="13068"/>
                    <a:pt x="20063" y="12478"/>
                    <a:pt x="20947" y="13652"/>
                  </a:cubicBezTo>
                  <a:cubicBezTo>
                    <a:pt x="21049" y="13748"/>
                    <a:pt x="21193" y="13780"/>
                    <a:pt x="21324" y="13735"/>
                  </a:cubicBezTo>
                  <a:cubicBezTo>
                    <a:pt x="21475" y="13683"/>
                    <a:pt x="21579" y="13542"/>
                    <a:pt x="21586" y="13379"/>
                  </a:cubicBezTo>
                  <a:lnTo>
                    <a:pt x="21587" y="8124"/>
                  </a:lnTo>
                  <a:cubicBezTo>
                    <a:pt x="20767" y="8117"/>
                    <a:pt x="19951" y="8001"/>
                    <a:pt x="19159" y="7781"/>
                  </a:cubicBezTo>
                  <a:cubicBezTo>
                    <a:pt x="18349" y="7555"/>
                    <a:pt x="17571" y="7222"/>
                    <a:pt x="16846" y="6789"/>
                  </a:cubicBezTo>
                  <a:cubicBezTo>
                    <a:pt x="16705" y="6683"/>
                    <a:pt x="16513" y="6686"/>
                    <a:pt x="16376" y="6797"/>
                  </a:cubicBezTo>
                  <a:cubicBezTo>
                    <a:pt x="16269" y="6884"/>
                    <a:pt x="16216" y="7022"/>
                    <a:pt x="16237" y="7159"/>
                  </a:cubicBezTo>
                  <a:cubicBezTo>
                    <a:pt x="16729" y="8655"/>
                    <a:pt x="15043" y="9905"/>
                    <a:pt x="13811" y="8960"/>
                  </a:cubicBezTo>
                  <a:cubicBezTo>
                    <a:pt x="12586" y="8020"/>
                    <a:pt x="13268" y="6023"/>
                    <a:pt x="14797" y="6072"/>
                  </a:cubicBezTo>
                  <a:cubicBezTo>
                    <a:pt x="14951" y="6070"/>
                    <a:pt x="15087" y="5969"/>
                    <a:pt x="15135" y="5819"/>
                  </a:cubicBezTo>
                  <a:cubicBezTo>
                    <a:pt x="15171" y="5708"/>
                    <a:pt x="15152" y="5586"/>
                    <a:pt x="15084" y="5492"/>
                  </a:cubicBezTo>
                  <a:cubicBezTo>
                    <a:pt x="14455" y="4910"/>
                    <a:pt x="13903" y="4245"/>
                    <a:pt x="13443" y="3516"/>
                  </a:cubicBezTo>
                  <a:cubicBezTo>
                    <a:pt x="13014" y="2837"/>
                    <a:pt x="12668" y="2107"/>
                    <a:pt x="12412" y="1342"/>
                  </a:cubicBezTo>
                  <a:close/>
                </a:path>
              </a:pathLst>
            </a:custGeom>
            <a:solidFill>
              <a:srgbClr val="B4B8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037989">
                <a:defRPr sz="3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" name="Проектное обучение совместно с вузами, индустриальными партнерами и региональными центрами"/>
            <p:cNvSpPr/>
            <p:nvPr/>
          </p:nvSpPr>
          <p:spPr>
            <a:xfrm>
              <a:off x="305788" y="-518812"/>
              <a:ext cx="5202331" cy="551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lvl1pPr>
            </a:lstStyle>
            <a:p>
              <a:pPr algn="r"/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Проектное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обучение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совместно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вузами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индустриальными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партнерами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региональными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центрами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Линия"/>
            <p:cNvSpPr/>
            <p:nvPr/>
          </p:nvSpPr>
          <p:spPr>
            <a:xfrm flipH="1" flipV="1">
              <a:off x="5547856" y="2127591"/>
              <a:ext cx="2161816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ysDot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Сгруппировать"/>
          <p:cNvGrpSpPr/>
          <p:nvPr/>
        </p:nvGrpSpPr>
        <p:grpSpPr>
          <a:xfrm>
            <a:off x="814736" y="4415979"/>
            <a:ext cx="9625551" cy="6755582"/>
            <a:chOff x="-532021" y="-463132"/>
            <a:chExt cx="9625549" cy="6755581"/>
          </a:xfrm>
        </p:grpSpPr>
        <p:sp>
          <p:nvSpPr>
            <p:cNvPr id="39" name="Интеграция основного и дополнительного образования в  школе"/>
            <p:cNvSpPr txBox="1"/>
            <p:nvPr/>
          </p:nvSpPr>
          <p:spPr>
            <a:xfrm>
              <a:off x="-532021" y="-463132"/>
              <a:ext cx="5242069" cy="3922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r"/>
            </a:lstStyle>
            <a:p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Интеграция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основного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дополнительного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образования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школе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Фигура"/>
            <p:cNvSpPr/>
            <p:nvPr/>
          </p:nvSpPr>
          <p:spPr>
            <a:xfrm>
              <a:off x="5441178" y="889899"/>
              <a:ext cx="3652350" cy="540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extrusionOk="0">
                  <a:moveTo>
                    <a:pt x="11540" y="0"/>
                  </a:moveTo>
                  <a:lnTo>
                    <a:pt x="15435" y="3637"/>
                  </a:lnTo>
                  <a:cubicBezTo>
                    <a:pt x="15676" y="3880"/>
                    <a:pt x="16115" y="3993"/>
                    <a:pt x="16530" y="3917"/>
                  </a:cubicBezTo>
                  <a:cubicBezTo>
                    <a:pt x="16931" y="3843"/>
                    <a:pt x="17224" y="3609"/>
                    <a:pt x="17268" y="3327"/>
                  </a:cubicBezTo>
                  <a:cubicBezTo>
                    <a:pt x="17300" y="2446"/>
                    <a:pt x="18891" y="2045"/>
                    <a:pt x="19753" y="2701"/>
                  </a:cubicBezTo>
                  <a:cubicBezTo>
                    <a:pt x="20712" y="3431"/>
                    <a:pt x="19729" y="4572"/>
                    <a:pt x="18329" y="4353"/>
                  </a:cubicBezTo>
                  <a:cubicBezTo>
                    <a:pt x="17950" y="4293"/>
                    <a:pt x="17556" y="4392"/>
                    <a:pt x="17324" y="4604"/>
                  </a:cubicBezTo>
                  <a:cubicBezTo>
                    <a:pt x="17105" y="4805"/>
                    <a:pt x="17070" y="5072"/>
                    <a:pt x="17232" y="5296"/>
                  </a:cubicBezTo>
                  <a:lnTo>
                    <a:pt x="21121" y="8939"/>
                  </a:lnTo>
                  <a:cubicBezTo>
                    <a:pt x="20287" y="9397"/>
                    <a:pt x="19537" y="9922"/>
                    <a:pt x="18887" y="10503"/>
                  </a:cubicBezTo>
                  <a:cubicBezTo>
                    <a:pt x="18254" y="11069"/>
                    <a:pt x="17720" y="11684"/>
                    <a:pt x="17298" y="12336"/>
                  </a:cubicBezTo>
                  <a:cubicBezTo>
                    <a:pt x="17209" y="12417"/>
                    <a:pt x="17066" y="12462"/>
                    <a:pt x="16919" y="12456"/>
                  </a:cubicBezTo>
                  <a:cubicBezTo>
                    <a:pt x="16735" y="12448"/>
                    <a:pt x="16576" y="12364"/>
                    <a:pt x="16519" y="12245"/>
                  </a:cubicBezTo>
                  <a:cubicBezTo>
                    <a:pt x="15966" y="10950"/>
                    <a:pt x="13270" y="10968"/>
                    <a:pt x="12753" y="12270"/>
                  </a:cubicBezTo>
                  <a:cubicBezTo>
                    <a:pt x="12507" y="12892"/>
                    <a:pt x="12924" y="13440"/>
                    <a:pt x="13583" y="13730"/>
                  </a:cubicBezTo>
                  <a:cubicBezTo>
                    <a:pt x="14223" y="14012"/>
                    <a:pt x="15090" y="14053"/>
                    <a:pt x="15825" y="13680"/>
                  </a:cubicBezTo>
                  <a:cubicBezTo>
                    <a:pt x="15970" y="13589"/>
                    <a:pt x="16186" y="13577"/>
                    <a:pt x="16350" y="13651"/>
                  </a:cubicBezTo>
                  <a:cubicBezTo>
                    <a:pt x="16521" y="13728"/>
                    <a:pt x="16589" y="13876"/>
                    <a:pt x="16513" y="14006"/>
                  </a:cubicBezTo>
                  <a:cubicBezTo>
                    <a:pt x="16314" y="14672"/>
                    <a:pt x="16235" y="15353"/>
                    <a:pt x="16277" y="16032"/>
                  </a:cubicBezTo>
                  <a:cubicBezTo>
                    <a:pt x="16323" y="16787"/>
                    <a:pt x="16518" y="17534"/>
                    <a:pt x="16856" y="18253"/>
                  </a:cubicBezTo>
                  <a:lnTo>
                    <a:pt x="10631" y="19602"/>
                  </a:lnTo>
                  <a:cubicBezTo>
                    <a:pt x="10412" y="19627"/>
                    <a:pt x="10195" y="19553"/>
                    <a:pt x="10092" y="19418"/>
                  </a:cubicBezTo>
                  <a:cubicBezTo>
                    <a:pt x="10017" y="19320"/>
                    <a:pt x="10016" y="19203"/>
                    <a:pt x="10091" y="19104"/>
                  </a:cubicBezTo>
                  <a:cubicBezTo>
                    <a:pt x="11012" y="18033"/>
                    <a:pt x="9479" y="16758"/>
                    <a:pt x="7764" y="17169"/>
                  </a:cubicBezTo>
                  <a:cubicBezTo>
                    <a:pt x="6905" y="17375"/>
                    <a:pt x="6469" y="17892"/>
                    <a:pt x="6451" y="18412"/>
                  </a:cubicBezTo>
                  <a:cubicBezTo>
                    <a:pt x="6434" y="18923"/>
                    <a:pt x="6820" y="19437"/>
                    <a:pt x="7626" y="19686"/>
                  </a:cubicBezTo>
                  <a:cubicBezTo>
                    <a:pt x="7797" y="19722"/>
                    <a:pt x="7916" y="19829"/>
                    <a:pt x="7923" y="19951"/>
                  </a:cubicBezTo>
                  <a:cubicBezTo>
                    <a:pt x="7931" y="20080"/>
                    <a:pt x="7814" y="20197"/>
                    <a:pt x="7635" y="20239"/>
                  </a:cubicBezTo>
                  <a:lnTo>
                    <a:pt x="1333" y="21600"/>
                  </a:lnTo>
                  <a:cubicBezTo>
                    <a:pt x="-479" y="17684"/>
                    <a:pt x="-442" y="13478"/>
                    <a:pt x="1437" y="9577"/>
                  </a:cubicBezTo>
                  <a:cubicBezTo>
                    <a:pt x="3281" y="5750"/>
                    <a:pt x="6809" y="2406"/>
                    <a:pt x="11540" y="0"/>
                  </a:cubicBezTo>
                  <a:close/>
                </a:path>
              </a:pathLst>
            </a:custGeom>
            <a:solidFill>
              <a:srgbClr val="4D008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037989">
                <a:defRPr sz="3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1" name="Линия"/>
            <p:cNvSpPr/>
            <p:nvPr/>
          </p:nvSpPr>
          <p:spPr>
            <a:xfrm>
              <a:off x="4868578" y="2851534"/>
              <a:ext cx="2598392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ysDot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Сгруппировать"/>
          <p:cNvGrpSpPr/>
          <p:nvPr/>
        </p:nvGrpSpPr>
        <p:grpSpPr>
          <a:xfrm>
            <a:off x="11064139" y="10419639"/>
            <a:ext cx="12621206" cy="4191571"/>
            <a:chOff x="0" y="0"/>
            <a:chExt cx="12621205" cy="4191570"/>
          </a:xfrm>
        </p:grpSpPr>
        <p:sp>
          <p:nvSpPr>
            <p:cNvPr id="43" name="Фигура"/>
            <p:cNvSpPr/>
            <p:nvPr/>
          </p:nvSpPr>
          <p:spPr>
            <a:xfrm>
              <a:off x="0" y="0"/>
              <a:ext cx="5403593" cy="419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969" y="7306"/>
                  </a:moveTo>
                  <a:cubicBezTo>
                    <a:pt x="3745" y="7290"/>
                    <a:pt x="4515" y="7135"/>
                    <a:pt x="5257" y="6847"/>
                  </a:cubicBezTo>
                  <a:cubicBezTo>
                    <a:pt x="5827" y="6625"/>
                    <a:pt x="6377" y="6326"/>
                    <a:pt x="6897" y="5954"/>
                  </a:cubicBezTo>
                  <a:cubicBezTo>
                    <a:pt x="7029" y="5864"/>
                    <a:pt x="7192" y="5886"/>
                    <a:pt x="7307" y="6010"/>
                  </a:cubicBezTo>
                  <a:cubicBezTo>
                    <a:pt x="7423" y="6136"/>
                    <a:pt x="7467" y="6340"/>
                    <a:pt x="7416" y="6524"/>
                  </a:cubicBezTo>
                  <a:cubicBezTo>
                    <a:pt x="7198" y="8085"/>
                    <a:pt x="8597" y="9175"/>
                    <a:pt x="9587" y="8215"/>
                  </a:cubicBezTo>
                  <a:cubicBezTo>
                    <a:pt x="10576" y="7254"/>
                    <a:pt x="10126" y="5245"/>
                    <a:pt x="8889" y="5095"/>
                  </a:cubicBezTo>
                  <a:cubicBezTo>
                    <a:pt x="8761" y="5082"/>
                    <a:pt x="8648" y="4980"/>
                    <a:pt x="8596" y="4830"/>
                  </a:cubicBezTo>
                  <a:cubicBezTo>
                    <a:pt x="8538" y="4661"/>
                    <a:pt x="8566" y="4464"/>
                    <a:pt x="8668" y="4332"/>
                  </a:cubicBezTo>
                  <a:cubicBezTo>
                    <a:pt x="9180" y="3734"/>
                    <a:pt x="9631" y="3054"/>
                    <a:pt x="10010" y="2311"/>
                  </a:cubicBezTo>
                  <a:cubicBezTo>
                    <a:pt x="10377" y="1590"/>
                    <a:pt x="10673" y="814"/>
                    <a:pt x="10891" y="0"/>
                  </a:cubicBezTo>
                  <a:lnTo>
                    <a:pt x="15116" y="1790"/>
                  </a:lnTo>
                  <a:cubicBezTo>
                    <a:pt x="15229" y="1830"/>
                    <a:pt x="15312" y="1955"/>
                    <a:pt x="15323" y="2105"/>
                  </a:cubicBezTo>
                  <a:cubicBezTo>
                    <a:pt x="15335" y="2259"/>
                    <a:pt x="15270" y="2405"/>
                    <a:pt x="15160" y="2470"/>
                  </a:cubicBezTo>
                  <a:cubicBezTo>
                    <a:pt x="14006" y="3014"/>
                    <a:pt x="13981" y="5085"/>
                    <a:pt x="15122" y="5674"/>
                  </a:cubicBezTo>
                  <a:cubicBezTo>
                    <a:pt x="16291" y="6277"/>
                    <a:pt x="17416" y="4699"/>
                    <a:pt x="16835" y="3272"/>
                  </a:cubicBezTo>
                  <a:cubicBezTo>
                    <a:pt x="16773" y="3112"/>
                    <a:pt x="16799" y="2920"/>
                    <a:pt x="16898" y="2795"/>
                  </a:cubicBezTo>
                  <a:cubicBezTo>
                    <a:pt x="16976" y="2698"/>
                    <a:pt x="17088" y="2659"/>
                    <a:pt x="17194" y="2693"/>
                  </a:cubicBezTo>
                  <a:lnTo>
                    <a:pt x="21574" y="4507"/>
                  </a:lnTo>
                  <a:cubicBezTo>
                    <a:pt x="20284" y="9304"/>
                    <a:pt x="17894" y="13496"/>
                    <a:pt x="14712" y="16537"/>
                  </a:cubicBezTo>
                  <a:cubicBezTo>
                    <a:pt x="11322" y="19780"/>
                    <a:pt x="7206" y="21554"/>
                    <a:pt x="2969" y="21600"/>
                  </a:cubicBezTo>
                  <a:lnTo>
                    <a:pt x="2966" y="15701"/>
                  </a:lnTo>
                  <a:cubicBezTo>
                    <a:pt x="2958" y="15344"/>
                    <a:pt x="2778" y="15030"/>
                    <a:pt x="2515" y="14912"/>
                  </a:cubicBezTo>
                  <a:cubicBezTo>
                    <a:pt x="2270" y="14802"/>
                    <a:pt x="1998" y="14881"/>
                    <a:pt x="1815" y="15115"/>
                  </a:cubicBezTo>
                  <a:cubicBezTo>
                    <a:pt x="1210" y="16097"/>
                    <a:pt x="-26" y="15528"/>
                    <a:pt x="0" y="14280"/>
                  </a:cubicBezTo>
                  <a:cubicBezTo>
                    <a:pt x="26" y="13068"/>
                    <a:pt x="1232" y="12572"/>
                    <a:pt x="1808" y="13536"/>
                  </a:cubicBezTo>
                  <a:cubicBezTo>
                    <a:pt x="2000" y="13795"/>
                    <a:pt x="2297" y="13878"/>
                    <a:pt x="2557" y="13746"/>
                  </a:cubicBezTo>
                  <a:cubicBezTo>
                    <a:pt x="2813" y="13616"/>
                    <a:pt x="2983" y="13303"/>
                    <a:pt x="2988" y="12953"/>
                  </a:cubicBezTo>
                  <a:lnTo>
                    <a:pt x="2969" y="7306"/>
                  </a:lnTo>
                  <a:close/>
                </a:path>
              </a:pathLst>
            </a:custGeom>
            <a:solidFill>
              <a:srgbClr val="93A0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037989">
                <a:defRPr sz="3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" name="Углубленное изучение математики, физики, информатики, химии и биологии"/>
            <p:cNvSpPr/>
            <p:nvPr/>
          </p:nvSpPr>
          <p:spPr>
            <a:xfrm>
              <a:off x="6640138" y="1046921"/>
              <a:ext cx="5981067" cy="281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lvl1pPr>
            </a:lstStyle>
            <a:p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Углубленное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изучение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математики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физики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информатики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химии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биологии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Линия"/>
            <p:cNvSpPr/>
            <p:nvPr/>
          </p:nvSpPr>
          <p:spPr>
            <a:xfrm>
              <a:off x="3889780" y="2095784"/>
              <a:ext cx="2620833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ysDot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Сгруппировать"/>
          <p:cNvGrpSpPr/>
          <p:nvPr/>
        </p:nvGrpSpPr>
        <p:grpSpPr>
          <a:xfrm>
            <a:off x="13066524" y="5755384"/>
            <a:ext cx="10489297" cy="5711176"/>
            <a:chOff x="0" y="0"/>
            <a:chExt cx="10489295" cy="5711174"/>
          </a:xfrm>
        </p:grpSpPr>
        <p:sp>
          <p:nvSpPr>
            <p:cNvPr id="47" name="Фигура"/>
            <p:cNvSpPr/>
            <p:nvPr/>
          </p:nvSpPr>
          <p:spPr>
            <a:xfrm>
              <a:off x="0" y="0"/>
              <a:ext cx="3662903" cy="571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371" extrusionOk="0">
                  <a:moveTo>
                    <a:pt x="9566" y="0"/>
                  </a:moveTo>
                  <a:lnTo>
                    <a:pt x="5651" y="3419"/>
                  </a:lnTo>
                  <a:cubicBezTo>
                    <a:pt x="5550" y="3540"/>
                    <a:pt x="5570" y="3687"/>
                    <a:pt x="5701" y="3795"/>
                  </a:cubicBezTo>
                  <a:cubicBezTo>
                    <a:pt x="5818" y="3890"/>
                    <a:pt x="6003" y="3938"/>
                    <a:pt x="6189" y="3922"/>
                  </a:cubicBezTo>
                  <a:cubicBezTo>
                    <a:pt x="7080" y="3810"/>
                    <a:pt x="7843" y="4088"/>
                    <a:pt x="8231" y="4515"/>
                  </a:cubicBezTo>
                  <a:cubicBezTo>
                    <a:pt x="8629" y="4951"/>
                    <a:pt x="8627" y="5532"/>
                    <a:pt x="8012" y="5991"/>
                  </a:cubicBezTo>
                  <a:cubicBezTo>
                    <a:pt x="6920" y="6806"/>
                    <a:pt x="4852" y="6422"/>
                    <a:pt x="4603" y="5358"/>
                  </a:cubicBezTo>
                  <a:cubicBezTo>
                    <a:pt x="4589" y="5218"/>
                    <a:pt x="4442" y="5099"/>
                    <a:pt x="4235" y="5058"/>
                  </a:cubicBezTo>
                  <a:cubicBezTo>
                    <a:pt x="4037" y="5018"/>
                    <a:pt x="3821" y="5058"/>
                    <a:pt x="3686" y="5160"/>
                  </a:cubicBezTo>
                  <a:lnTo>
                    <a:pt x="0" y="8389"/>
                  </a:lnTo>
                  <a:cubicBezTo>
                    <a:pt x="835" y="8800"/>
                    <a:pt x="1586" y="9277"/>
                    <a:pt x="2235" y="9808"/>
                  </a:cubicBezTo>
                  <a:cubicBezTo>
                    <a:pt x="2820" y="10288"/>
                    <a:pt x="3319" y="10808"/>
                    <a:pt x="3721" y="11360"/>
                  </a:cubicBezTo>
                  <a:cubicBezTo>
                    <a:pt x="3816" y="11507"/>
                    <a:pt x="4053" y="11594"/>
                    <a:pt x="4298" y="11572"/>
                  </a:cubicBezTo>
                  <a:cubicBezTo>
                    <a:pt x="4468" y="11557"/>
                    <a:pt x="4617" y="11490"/>
                    <a:pt x="4695" y="11391"/>
                  </a:cubicBezTo>
                  <a:cubicBezTo>
                    <a:pt x="5363" y="10296"/>
                    <a:pt x="7794" y="10336"/>
                    <a:pt x="8373" y="11452"/>
                  </a:cubicBezTo>
                  <a:cubicBezTo>
                    <a:pt x="8948" y="12561"/>
                    <a:pt x="7062" y="13530"/>
                    <a:pt x="5508" y="12924"/>
                  </a:cubicBezTo>
                  <a:cubicBezTo>
                    <a:pt x="5347" y="12865"/>
                    <a:pt x="5150" y="12863"/>
                    <a:pt x="4985" y="12918"/>
                  </a:cubicBezTo>
                  <a:cubicBezTo>
                    <a:pt x="4775" y="12988"/>
                    <a:pt x="4656" y="13135"/>
                    <a:pt x="4686" y="13286"/>
                  </a:cubicBezTo>
                  <a:cubicBezTo>
                    <a:pt x="4860" y="13922"/>
                    <a:pt x="4919" y="14568"/>
                    <a:pt x="4862" y="15212"/>
                  </a:cubicBezTo>
                  <a:cubicBezTo>
                    <a:pt x="4803" y="15871"/>
                    <a:pt x="4623" y="16524"/>
                    <a:pt x="4326" y="17156"/>
                  </a:cubicBezTo>
                  <a:lnTo>
                    <a:pt x="10442" y="18462"/>
                  </a:lnTo>
                  <a:cubicBezTo>
                    <a:pt x="10817" y="18530"/>
                    <a:pt x="11077" y="18749"/>
                    <a:pt x="11079" y="19000"/>
                  </a:cubicBezTo>
                  <a:cubicBezTo>
                    <a:pt x="11081" y="19213"/>
                    <a:pt x="10891" y="19408"/>
                    <a:pt x="10592" y="19501"/>
                  </a:cubicBezTo>
                  <a:cubicBezTo>
                    <a:pt x="9195" y="19770"/>
                    <a:pt x="9179" y="21039"/>
                    <a:pt x="10568" y="21323"/>
                  </a:cubicBezTo>
                  <a:cubicBezTo>
                    <a:pt x="11919" y="21600"/>
                    <a:pt x="13037" y="20607"/>
                    <a:pt x="12206" y="19868"/>
                  </a:cubicBezTo>
                  <a:cubicBezTo>
                    <a:pt x="11998" y="19647"/>
                    <a:pt x="12051" y="19364"/>
                    <a:pt x="12335" y="19181"/>
                  </a:cubicBezTo>
                  <a:cubicBezTo>
                    <a:pt x="12586" y="19019"/>
                    <a:pt x="12965" y="18973"/>
                    <a:pt x="13291" y="19065"/>
                  </a:cubicBezTo>
                  <a:lnTo>
                    <a:pt x="19694" y="20418"/>
                  </a:lnTo>
                  <a:cubicBezTo>
                    <a:pt x="21600" y="16586"/>
                    <a:pt x="21512" y="12460"/>
                    <a:pt x="19443" y="8663"/>
                  </a:cubicBezTo>
                  <a:cubicBezTo>
                    <a:pt x="17560" y="5209"/>
                    <a:pt x="14122" y="2193"/>
                    <a:pt x="9566" y="0"/>
                  </a:cubicBezTo>
                  <a:close/>
                </a:path>
              </a:pathLst>
            </a:custGeom>
            <a:solidFill>
              <a:srgbClr val="EC635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037989">
                <a:defRPr sz="38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8" name="Создание и поддержание благоприятного школьного климата"/>
            <p:cNvSpPr/>
            <p:nvPr/>
          </p:nvSpPr>
          <p:spPr>
            <a:xfrm>
              <a:off x="4508228" y="1643779"/>
              <a:ext cx="5981067" cy="281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127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lvl1pPr>
            </a:lstStyle>
            <a:p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поддержание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благоприятного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школьного</a:t>
              </a: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климата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Линия"/>
            <p:cNvSpPr/>
            <p:nvPr/>
          </p:nvSpPr>
          <p:spPr>
            <a:xfrm>
              <a:off x="2171966" y="2621124"/>
              <a:ext cx="2218320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ysDot"/>
              <a:miter lim="400000"/>
              <a:head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dvAuto="0"/>
      <p:bldP spid="34" grpId="0" animBg="1" advAuto="0"/>
      <p:bldP spid="38" grpId="0" animBg="1" advAuto="0"/>
      <p:bldP spid="42" grpId="0" animBg="1" advAuto="0"/>
      <p:bldP spid="46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Классы Проект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8800" dirty="0"/>
              <a:t>КЛАССЫ ПРОЕКТА</a:t>
            </a:r>
          </a:p>
        </p:txBody>
      </p:sp>
      <p:sp>
        <p:nvSpPr>
          <p:cNvPr id="92" name="Про Проект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 err="1"/>
              <a:t>Про</a:t>
            </a:r>
            <a:r>
              <a:rPr dirty="0"/>
              <a:t> </a:t>
            </a:r>
            <a:r>
              <a:rPr dirty="0" err="1"/>
              <a:t>Проект</a:t>
            </a:r>
            <a:endParaRPr dirty="0"/>
          </a:p>
        </p:txBody>
      </p:sp>
      <p:sp>
        <p:nvSpPr>
          <p:cNvPr id="93" name="Новые классы (набирающиеся в 2024):…"/>
          <p:cNvSpPr txBox="1"/>
          <p:nvPr/>
        </p:nvSpPr>
        <p:spPr>
          <a:xfrm>
            <a:off x="1291663" y="2868553"/>
            <a:ext cx="12844938" cy="741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 lnSpcReduction="10000"/>
          </a:bodyPr>
          <a:lstStyle/>
          <a:p>
            <a:pPr algn="l" defTabSz="2316421">
              <a:spcBef>
                <a:spcPts val="2000"/>
              </a:spcBef>
              <a:defRPr sz="4180"/>
            </a:pP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классы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набирающиеся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2024):</a:t>
            </a: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физика+математика+информатика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55687" indent="-1055687" algn="l" defTabSz="2316421">
              <a:spcBef>
                <a:spcPts val="2000"/>
              </a:spcBef>
              <a:buSzPct val="100000"/>
              <a:buFontTx/>
              <a:buAutoNum type="arabicPeriod"/>
              <a:defRPr sz="418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класс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химия+биология+математика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химия+биология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физика+информатика+математика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химия+биология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55687" indent="-1055687" algn="l" defTabSz="2316421">
              <a:spcBef>
                <a:spcPts val="2000"/>
              </a:spcBef>
              <a:buSzPct val="100000"/>
              <a:buAutoNum type="arabicPeriod"/>
              <a:defRPr sz="418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класс (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химия+биология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4" name="Классы, продолжающие обучение:…"/>
          <p:cNvSpPr txBox="1"/>
          <p:nvPr/>
        </p:nvSpPr>
        <p:spPr>
          <a:xfrm>
            <a:off x="1291663" y="10661085"/>
            <a:ext cx="13103267" cy="451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spcBef>
                <a:spcPts val="2000"/>
              </a:spcBef>
            </a:pP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Классы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продолжающие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14916" indent="-814916" algn="l" defTabSz="2438338">
              <a:spcBef>
                <a:spcPts val="2000"/>
              </a:spcBef>
              <a:buSzPct val="100000"/>
              <a:buAutoNum type="arabicPeriod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физика+информатика+математика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814916" indent="-814916" algn="l" defTabSz="2438338">
              <a:spcBef>
                <a:spcPts val="2000"/>
              </a:spcBef>
              <a:buSzPct val="100000"/>
              <a:buAutoNum type="arabicPeriod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814916" indent="-814916" algn="l" defTabSz="2438338">
              <a:spcBef>
                <a:spcPts val="2000"/>
              </a:spcBef>
              <a:buSzPct val="100000"/>
              <a:buAutoNum type="arabicPeriod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814916" indent="-814916" algn="l" defTabSz="2438338">
              <a:spcBef>
                <a:spcPts val="2000"/>
              </a:spcBef>
              <a:buSzPct val="100000"/>
              <a:buAutoNum type="arabicPeriod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физика+информатика+математика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95" name="20944386.jpg" descr="209443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454" y="4044974"/>
            <a:ext cx="9537299" cy="635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-6 класс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8800" dirty="0"/>
              <a:t>5</a:t>
            </a:r>
            <a:r>
              <a:rPr lang="ru-RU" sz="9600" b="0" dirty="0"/>
              <a:t>–</a:t>
            </a:r>
            <a:r>
              <a:rPr lang="ru-RU" sz="8800" dirty="0"/>
              <a:t>6 КЛАССЫ</a:t>
            </a:r>
          </a:p>
        </p:txBody>
      </p:sp>
      <p:sp>
        <p:nvSpPr>
          <p:cNvPr id="104" name="Про Проект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 err="1"/>
              <a:t>Про</a:t>
            </a:r>
            <a:r>
              <a:rPr dirty="0"/>
              <a:t> </a:t>
            </a:r>
            <a:r>
              <a:rPr dirty="0" err="1"/>
              <a:t>Проект</a:t>
            </a:r>
            <a:endParaRPr dirty="0"/>
          </a:p>
        </p:txBody>
      </p:sp>
      <p:sp>
        <p:nvSpPr>
          <p:cNvPr id="105" name="Программы ВД:…"/>
          <p:cNvSpPr txBox="1"/>
          <p:nvPr/>
        </p:nvSpPr>
        <p:spPr>
          <a:xfrm>
            <a:off x="1344292" y="3790685"/>
            <a:ext cx="10477593" cy="8947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70000" lnSpcReduction="20000"/>
          </a:bodyPr>
          <a:lstStyle/>
          <a:p>
            <a:pPr algn="l" defTabSz="2438338">
              <a:lnSpc>
                <a:spcPct val="120000"/>
              </a:lnSpc>
              <a:spcBef>
                <a:spcPts val="2000"/>
              </a:spcBef>
              <a:defRPr sz="6000"/>
            </a:pP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внеурочной деятельности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111250" indent="-1111250" algn="l" defTabSz="2438338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6000"/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темами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кружка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темами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информатики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1111250" indent="-1111250" algn="l" defTabSz="2438338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6000"/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Наглядная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111250" indent="-1111250" algn="l" defTabSz="2438338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6000"/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Естествознание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курса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1111250" indent="-1111250" algn="l" defTabSz="2438338">
              <a:lnSpc>
                <a:spcPct val="120000"/>
              </a:lnSpc>
              <a:spcBef>
                <a:spcPts val="2000"/>
              </a:spcBef>
              <a:buSzPct val="100000"/>
              <a:buAutoNum type="arabicPeriod"/>
              <a:defRPr sz="600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 (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базовых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программирования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106" name="10339964.jpg" descr="10339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757" y="4946909"/>
            <a:ext cx="10975066" cy="731671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7</a:t>
            </a:r>
            <a:r>
              <a:rPr lang="ru-RU" sz="9600" b="0" dirty="0"/>
              <a:t>–</a:t>
            </a:r>
            <a:r>
              <a:rPr lang="ru-RU" sz="8800" dirty="0"/>
              <a:t>9 ФМИ 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101416315"/>
              </p:ext>
            </p:extLst>
          </p:nvPr>
        </p:nvGraphicFramePr>
        <p:xfrm>
          <a:off x="1259510" y="2831323"/>
          <a:ext cx="21422690" cy="11392677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257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5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5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496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4D008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496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648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5648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389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</a:t>
                      </a:r>
                    </a:p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внеурочной деятельности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Практикум (1ч)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2024-2025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31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7</a:t>
            </a:r>
            <a:r>
              <a:rPr lang="ru-RU" sz="9600" b="0" dirty="0"/>
              <a:t>–</a:t>
            </a:r>
            <a:r>
              <a:rPr lang="ru-RU" sz="8800" dirty="0"/>
              <a:t>9 ХБ</a:t>
            </a:r>
            <a:r>
              <a:rPr sz="8800" dirty="0"/>
              <a:t> </a:t>
            </a:r>
            <a:r>
              <a:rPr sz="8800" dirty="0" err="1"/>
              <a:t>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627131937"/>
              </p:ext>
            </p:extLst>
          </p:nvPr>
        </p:nvGraphicFramePr>
        <p:xfrm>
          <a:off x="1122196" y="2571966"/>
          <a:ext cx="22499803" cy="12490234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572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9987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987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Биология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9989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Химия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9989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</a:p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Дополнительные главы математики (1ч)
 Наглядная геометрия (1ч)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2800888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7</a:t>
            </a:r>
            <a:r>
              <a:rPr lang="ru-RU" sz="9600" b="0" dirty="0"/>
              <a:t>–</a:t>
            </a:r>
            <a:r>
              <a:rPr lang="ru-RU" sz="8800" dirty="0"/>
              <a:t>9 ХБМ</a:t>
            </a:r>
            <a:r>
              <a:rPr sz="8800" dirty="0"/>
              <a:t> </a:t>
            </a:r>
            <a:r>
              <a:rPr sz="8800" dirty="0" err="1"/>
              <a:t>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2233255573"/>
              </p:ext>
            </p:extLst>
          </p:nvPr>
        </p:nvGraphicFramePr>
        <p:xfrm>
          <a:off x="1235857" y="3331467"/>
          <a:ext cx="22298700" cy="10759287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651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4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4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9210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210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Биология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289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Химия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289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Наглядная геометрия (1ч)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4D008C"/>
                      </a:solidFill>
                      <a:miter lim="400000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206219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753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</a:t>
            </a:r>
            <a:r>
              <a:rPr lang="ru-RU" sz="8800" dirty="0"/>
              <a:t>10</a:t>
            </a:r>
            <a:r>
              <a:rPr lang="ru-RU" sz="9600" b="0" dirty="0"/>
              <a:t>–</a:t>
            </a:r>
            <a:r>
              <a:rPr sz="8800" dirty="0"/>
              <a:t>11</a:t>
            </a:r>
            <a:r>
              <a:rPr lang="ru-RU" sz="8800" dirty="0"/>
              <a:t> ФМИ</a:t>
            </a:r>
            <a:r>
              <a:rPr sz="8800" dirty="0"/>
              <a:t> </a:t>
            </a:r>
            <a:r>
              <a:rPr sz="8800" dirty="0" err="1"/>
              <a:t>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1903866539"/>
              </p:ext>
            </p:extLst>
          </p:nvPr>
        </p:nvGraphicFramePr>
        <p:xfrm>
          <a:off x="1796730" y="3765767"/>
          <a:ext cx="20748477" cy="941058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765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2252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4D008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252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027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027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0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Практикум (1ч)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120579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66315" y="16122762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pic>
        <p:nvPicPr>
          <p:cNvPr id="1026" name="Picture 2" descr="Путин рассказал, во что надо конвертировать рост экономического потенциала  - РИА Новости, 04.04.2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41" y="6688666"/>
            <a:ext cx="12531742" cy="70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4031" y="7120063"/>
            <a:ext cx="9314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2015 году Фонд открыл на базе олимпийской инфраструктуры Сочи </a:t>
            </a:r>
            <a:r>
              <a:rPr lang="ru-RU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Образовательный центр «Сириус»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4031" y="1642492"/>
            <a:ext cx="22120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Образовательный Фонд «Талант и успех» </a:t>
            </a:r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 в декабре 2014 года по инициативе Президента Российской Федерации В. В. Путина, возглавляющего Попечительский совет Фонда</a:t>
            </a:r>
          </a:p>
        </p:txBody>
      </p:sp>
    </p:spTree>
    <p:extLst>
      <p:ext uri="{BB962C8B-B14F-4D97-AF65-F5344CB8AC3E}">
        <p14:creationId xmlns:p14="http://schemas.microsoft.com/office/powerpoint/2010/main" val="3413191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753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</a:t>
            </a:r>
            <a:r>
              <a:rPr lang="ru-RU" sz="8800" dirty="0"/>
              <a:t>10</a:t>
            </a:r>
            <a:r>
              <a:rPr sz="8800" dirty="0"/>
              <a:t>-11</a:t>
            </a:r>
            <a:r>
              <a:rPr lang="ru-RU" sz="8800" dirty="0"/>
              <a:t> ФМ</a:t>
            </a:r>
            <a:r>
              <a:rPr sz="8800" dirty="0"/>
              <a:t> </a:t>
            </a:r>
            <a:r>
              <a:rPr sz="8800" dirty="0" err="1"/>
              <a:t>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946058952"/>
              </p:ext>
            </p:extLst>
          </p:nvPr>
        </p:nvGraphicFramePr>
        <p:xfrm>
          <a:off x="1451956" y="3406003"/>
          <a:ext cx="21380771" cy="901194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788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8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17434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4D008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434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Практикум (1ч)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3965647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xfrm>
            <a:off x="1206500" y="1077359"/>
            <a:ext cx="21971000" cy="1753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</a:t>
            </a:r>
            <a:r>
              <a:rPr lang="ru-RU" sz="8800" dirty="0"/>
              <a:t>10</a:t>
            </a:r>
            <a:r>
              <a:rPr lang="ru-RU" sz="9600" b="0" dirty="0"/>
              <a:t>–</a:t>
            </a:r>
            <a:r>
              <a:rPr sz="8800" dirty="0"/>
              <a:t>11</a:t>
            </a:r>
            <a:r>
              <a:rPr lang="ru-RU" sz="8800" dirty="0"/>
              <a:t> МИ</a:t>
            </a:r>
            <a:r>
              <a:rPr sz="8800" dirty="0"/>
              <a:t> </a:t>
            </a:r>
            <a:r>
              <a:rPr sz="8800" dirty="0" err="1"/>
              <a:t>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2767776952"/>
              </p:ext>
            </p:extLst>
          </p:nvPr>
        </p:nvGraphicFramePr>
        <p:xfrm>
          <a:off x="1257084" y="3450973"/>
          <a:ext cx="21380771" cy="901194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788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8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17434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4D008C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434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Физика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Программирование (1ч)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392176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Учебный</a:t>
            </a:r>
            <a:r>
              <a:rPr sz="8800" dirty="0"/>
              <a:t> </a:t>
            </a:r>
            <a:r>
              <a:rPr sz="8800" dirty="0" err="1"/>
              <a:t>план</a:t>
            </a:r>
            <a:r>
              <a:rPr sz="8800" dirty="0"/>
              <a:t> </a:t>
            </a:r>
            <a:r>
              <a:rPr lang="ru-RU" sz="8800" dirty="0"/>
              <a:t>10</a:t>
            </a:r>
            <a:r>
              <a:rPr lang="ru-RU" sz="9600" b="0" dirty="0"/>
              <a:t>–</a:t>
            </a:r>
            <a:r>
              <a:rPr sz="8800" dirty="0"/>
              <a:t>11 </a:t>
            </a:r>
            <a:r>
              <a:rPr lang="ru-RU" sz="8800" dirty="0"/>
              <a:t>ХБ </a:t>
            </a:r>
            <a:r>
              <a:rPr sz="8800" dirty="0" err="1"/>
              <a:t>классы</a:t>
            </a:r>
            <a:endParaRPr sz="8800"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2745331206"/>
              </p:ext>
            </p:extLst>
          </p:nvPr>
        </p:nvGraphicFramePr>
        <p:xfrm>
          <a:off x="1247505" y="3571312"/>
          <a:ext cx="22333272" cy="9037096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23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8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22786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786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Биология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508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Химия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508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Практикум (1ч)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3957993098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4251396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чебный план 7-11 класс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Учебный</a:t>
            </a:r>
            <a:r>
              <a:rPr dirty="0"/>
              <a:t> </a:t>
            </a:r>
            <a:r>
              <a:rPr dirty="0" err="1"/>
              <a:t>план</a:t>
            </a:r>
            <a:r>
              <a:rPr dirty="0"/>
              <a:t> </a:t>
            </a:r>
            <a:r>
              <a:rPr lang="ru-RU" dirty="0"/>
              <a:t>10</a:t>
            </a:r>
            <a:r>
              <a:rPr lang="ru-RU" b="0" dirty="0"/>
              <a:t>–</a:t>
            </a:r>
            <a:r>
              <a:rPr dirty="0"/>
              <a:t>11 </a:t>
            </a:r>
            <a:r>
              <a:rPr lang="ru-RU" dirty="0"/>
              <a:t>ХБМ </a:t>
            </a:r>
            <a:r>
              <a:rPr dirty="0" err="1"/>
              <a:t>классы</a:t>
            </a:r>
            <a:endParaRPr dirty="0"/>
          </a:p>
        </p:txBody>
      </p:sp>
      <p:sp>
        <p:nvSpPr>
          <p:cNvPr id="1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 dirty="0"/>
          </a:p>
        </p:txBody>
      </p:sp>
      <p:graphicFrame>
        <p:nvGraphicFramePr>
          <p:cNvPr id="110" name="Tаблица 1"/>
          <p:cNvGraphicFramePr/>
          <p:nvPr>
            <p:extLst>
              <p:ext uri="{D42A27DB-BD31-4B8C-83A1-F6EECF244321}">
                <p14:modId xmlns:p14="http://schemas.microsoft.com/office/powerpoint/2010/main" val="1686137266"/>
              </p:ext>
            </p:extLst>
          </p:nvPr>
        </p:nvGraphicFramePr>
        <p:xfrm>
          <a:off x="1457367" y="3691232"/>
          <a:ext cx="21597503" cy="9245279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796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6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6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7080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4000"/>
                      </a:pPr>
                      <a:endParaRPr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B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4D008C">
                        <a:alpha val="204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080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Биология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lnT w="38100">
                      <a:solidFill>
                        <a:srgbClr val="4D008C"/>
                      </a:solidFill>
                      <a:miter lim="400000"/>
                    </a:lnT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373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Химия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373">
                <a:tc>
                  <a:txBody>
                    <a:bodyPr/>
                    <a:lstStyle/>
                    <a:p>
                      <a:pPr defTabSz="914400">
                        <a:tabLst>
                          <a:tab pos="2082800" algn="l"/>
                        </a:tabLst>
                        <a:defRPr sz="1800" b="0"/>
                      </a:pPr>
                      <a:r>
                        <a:rPr sz="40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Математика</a:t>
                      </a:r>
                      <a:endParaRPr sz="4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>
                      <a:solidFill>
                        <a:srgbClr val="4D008C"/>
                      </a:solidFill>
                      <a:miter lim="400000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0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82800" algn="l"/>
                        </a:tabLst>
                        <a:defRPr sz="1800" b="0"/>
                      </a:pPr>
                      <a:r>
                        <a:rPr lang="ru-RU" sz="4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внеурочной деятельности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4D008C"/>
                      </a:solidFill>
                      <a:miter lim="400000"/>
                    </a:lnL>
                    <a:lnR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4D008C">
                        <a:alpha val="2044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Проектно-исследовательская деятельность (1ч)</a:t>
                      </a:r>
                      <a:endParaRPr lang="en-US" sz="4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4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Практикум (1ч)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4D008C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40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864433687"/>
                  </a:ext>
                </a:extLst>
              </a:tr>
            </a:tbl>
          </a:graphicData>
        </a:graphic>
      </p:graphicFrame>
      <p:sp>
        <p:nvSpPr>
          <p:cNvPr id="111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в 2024-2025 г.</a:t>
            </a:r>
          </a:p>
        </p:txBody>
      </p:sp>
    </p:spTree>
    <p:extLst>
      <p:ext uri="{BB962C8B-B14F-4D97-AF65-F5344CB8AC3E}">
        <p14:creationId xmlns:p14="http://schemas.microsoft.com/office/powerpoint/2010/main" val="2251651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Набор в классы"/>
          <p:cNvSpPr txBox="1">
            <a:spLocks noGrp="1"/>
          </p:cNvSpPr>
          <p:nvPr>
            <p:ph type="title"/>
          </p:nvPr>
        </p:nvSpPr>
        <p:spPr>
          <a:xfrm>
            <a:off x="863600" y="996689"/>
            <a:ext cx="21971001" cy="1753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8800" dirty="0"/>
              <a:t>НАБОР В КЛАССЫ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318" y="16122762"/>
            <a:ext cx="522579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 dirty="0"/>
          </a:p>
        </p:txBody>
      </p:sp>
      <p:sp>
        <p:nvSpPr>
          <p:cNvPr id="125" name="Для набора в действующие классы:…"/>
          <p:cNvSpPr txBox="1"/>
          <p:nvPr/>
        </p:nvSpPr>
        <p:spPr>
          <a:xfrm>
            <a:off x="863600" y="2844799"/>
            <a:ext cx="17289489" cy="130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62500" lnSpcReduction="20000"/>
          </a:bodyPr>
          <a:lstStyle/>
          <a:p>
            <a:pPr algn="l" defTabSz="2365188">
              <a:lnSpc>
                <a:spcPct val="120000"/>
              </a:lnSpc>
              <a:spcBef>
                <a:spcPts val="1500"/>
              </a:spcBef>
              <a:defRPr sz="5820"/>
            </a:pP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набора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действующие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классы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AutoNum type="arabicPeriod"/>
              <a:defRPr sz="5820"/>
            </a:pP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Итоговая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(13</a:t>
            </a:r>
            <a:r>
              <a:rPr lang="ru-RU" sz="5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мая)</a:t>
            </a:r>
          </a:p>
          <a:p>
            <a:pPr algn="l" defTabSz="2365188">
              <a:lnSpc>
                <a:spcPct val="120000"/>
              </a:lnSpc>
              <a:spcBef>
                <a:spcPts val="1500"/>
              </a:spcBef>
              <a:defRPr sz="5820"/>
            </a:pP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набора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будущие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классы</a:t>
            </a:r>
            <a:r>
              <a:rPr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AutoNum type="arabicPeriod"/>
              <a:defRPr sz="582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7 (Ф+М+И)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математике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AutoNum type="arabicPeriod"/>
              <a:defRPr sz="582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7 (Х+Б+М)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AutoNum type="arabicPeriod"/>
              <a:defRPr sz="582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7 (Х+Б)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по биологии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AutoNum type="arabicPeriod"/>
              <a:defRPr sz="5820"/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(Ф+М+И)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ОГЭ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(по физике, математике, информатике)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по соответствующим предметам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FontTx/>
              <a:buAutoNum type="arabicPeriod"/>
              <a:defRPr sz="582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10 (Ф+М)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ОГЭ (по физике, математике) и/или диагностика по соответствующим предметам в июне</a:t>
            </a: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FontTx/>
              <a:buAutoNum type="arabicPeriod"/>
              <a:defRPr sz="582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10 (М+И)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ОГЭ (по математике, информатике) и/или диагностика по соответствующим предметам в июне</a:t>
            </a: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FontTx/>
              <a:buAutoNum type="arabicPeriod"/>
              <a:defRPr sz="582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10 (Х+Б+М)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ОГЭ (по химии, биологии, математике) и/или диагностика по соответствующим предметам в июне</a:t>
            </a:r>
          </a:p>
          <a:p>
            <a:pPr marL="1077912" indent="-1077912" algn="l" defTabSz="2365188">
              <a:lnSpc>
                <a:spcPct val="120000"/>
              </a:lnSpc>
              <a:spcBef>
                <a:spcPts val="1500"/>
              </a:spcBef>
              <a:buSzPct val="100000"/>
              <a:buFontTx/>
              <a:buAutoNum type="arabicPeriod"/>
              <a:defRPr sz="582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10 (Х+Б) </a:t>
            </a:r>
            <a:r>
              <a:rPr lang="ru-RU" sz="58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ОГЭ (по химии, биологии) и/или диагностика по соответствующим предметам в июне</a:t>
            </a:r>
          </a:p>
          <a:p>
            <a:pPr algn="l" defTabSz="2365188">
              <a:lnSpc>
                <a:spcPct val="120000"/>
              </a:lnSpc>
              <a:spcBef>
                <a:spcPts val="1500"/>
              </a:spcBef>
              <a:defRPr sz="5820"/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предоставляется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повторно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написать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предметные диагностики для поступления в классы Проекта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оект в 2024-2025г"/>
          <p:cNvSpPr txBox="1"/>
          <p:nvPr/>
        </p:nvSpPr>
        <p:spPr>
          <a:xfrm>
            <a:off x="2674291" y="16134568"/>
            <a:ext cx="1740028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939FC1"/>
                </a:solidFill>
              </a:defRPr>
            </a:lvl1pPr>
          </a:lstStyle>
          <a:p>
            <a:r>
              <a:rPr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2024-2025г</a:t>
            </a:r>
          </a:p>
        </p:txBody>
      </p:sp>
      <p:pic>
        <p:nvPicPr>
          <p:cNvPr id="127" name="4cffbb5f-3578-4c6d-b816-19be44aca358.png" descr="4cffbb5f-3578-4c6d-b816-19be44aca3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342" y="2514140"/>
            <a:ext cx="5892800" cy="589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Спасибо за внимание!"/>
          <p:cNvSpPr txBox="1">
            <a:spLocks noGrp="1"/>
          </p:cNvSpPr>
          <p:nvPr>
            <p:ph type="ctrTitle"/>
          </p:nvPr>
        </p:nvSpPr>
        <p:spPr>
          <a:xfrm>
            <a:off x="2056650" y="12621718"/>
            <a:ext cx="20130363" cy="2293725"/>
          </a:xfrm>
          <a:prstGeom prst="rect">
            <a:avLst/>
          </a:prstGeom>
        </p:spPr>
        <p:txBody>
          <a:bodyPr>
            <a:normAutofit/>
          </a:bodyPr>
          <a:lstStyle>
            <a:lvl1pPr defTabSz="2438338">
              <a:defRPr sz="11600"/>
            </a:lvl1pPr>
          </a:lstStyle>
          <a:p>
            <a:r>
              <a:rPr sz="9600" dirty="0" err="1"/>
              <a:t>Спасибо</a:t>
            </a:r>
            <a:r>
              <a:rPr sz="9600" dirty="0"/>
              <a:t> </a:t>
            </a:r>
            <a:r>
              <a:rPr sz="9600" dirty="0" err="1"/>
              <a:t>за</a:t>
            </a:r>
            <a:r>
              <a:rPr sz="9600" dirty="0"/>
              <a:t> </a:t>
            </a:r>
            <a:r>
              <a:rPr sz="9600" dirty="0" err="1"/>
              <a:t>внимание</a:t>
            </a:r>
            <a:r>
              <a:rPr sz="9600" dirty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8"/>
          <a:stretch/>
        </p:blipFill>
        <p:spPr>
          <a:xfrm>
            <a:off x="13324113" y="9213345"/>
            <a:ext cx="10304836" cy="601540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3278" y="6224896"/>
            <a:ext cx="18486243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раннее </a:t>
            </a:r>
            <a:r>
              <a:rPr lang="ru-RU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</a:t>
            </a:r>
            <a:r>
              <a:rPr lang="ru-RU" sz="6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дальнейшая профессиональная </a:t>
            </a:r>
            <a:r>
              <a:rPr lang="ru-RU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  <a:r>
              <a:rPr lang="ru-RU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детей, проявивших выдающиеся способности </a:t>
            </a:r>
            <a:endParaRPr kumimoji="0" lang="ru-RU" sz="6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66315" y="16122762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266" y="3407232"/>
            <a:ext cx="23947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5625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Образовательного центра «Сириус» – </a:t>
            </a:r>
            <a:endParaRPr lang="ru-RU" sz="8000" dirty="0">
              <a:solidFill>
                <a:srgbClr val="5625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5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47C62-F08B-4B31-94B8-70D1FF66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/>
              <a:t>ОЧНЫЕ ПРОГРАММЫ «СИРИУСА</a:t>
            </a:r>
            <a:r>
              <a:rPr lang="ru-RU" sz="8800" dirty="0" smtClean="0"/>
              <a:t>»</a:t>
            </a:r>
            <a:endParaRPr lang="ru-RU" sz="8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F4BB9-A17D-487D-9616-6817FA026C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Очные программы «Сириуса»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0413" y="2207801"/>
            <a:ext cx="58375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kern="1200" dirty="0">
                <a:solidFill>
                  <a:srgbClr val="00B1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4 000 </a:t>
            </a:r>
            <a:endParaRPr lang="ru-RU" sz="6000" kern="1200" dirty="0" smtClean="0">
              <a:solidFill>
                <a:srgbClr val="00B1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 в год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66315" y="16122762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10413" y="4237589"/>
            <a:ext cx="8486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2000"/>
              </a:spcBef>
              <a:buClr>
                <a:srgbClr val="460886"/>
              </a:buClr>
              <a:buSzPct val="200000"/>
            </a:pPr>
            <a:r>
              <a:rPr lang="ru-RU" sz="6000" kern="1200" dirty="0">
                <a:solidFill>
                  <a:srgbClr val="00B1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2500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круглогодичным сопровождением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851577" y="15246819"/>
            <a:ext cx="7701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Направлены на </a:t>
            </a: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поддержку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206500" y="6235675"/>
            <a:ext cx="22824933" cy="8797526"/>
            <a:chOff x="-23581690" y="-2974248"/>
            <a:chExt cx="22824933" cy="8797526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-16517969" y="1876567"/>
              <a:ext cx="3892550" cy="149167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ru-RU" sz="1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Заголовок 1"/>
            <p:cNvSpPr txBox="1">
              <a:spLocks/>
            </p:cNvSpPr>
            <p:nvPr/>
          </p:nvSpPr>
          <p:spPr>
            <a:xfrm>
              <a:off x="-14149845" y="-2974248"/>
              <a:ext cx="7178930" cy="169970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6000" dirty="0">
                  <a:solidFill>
                    <a:srgbClr val="EC635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ИСКУССТВО</a:t>
              </a:r>
            </a:p>
          </p:txBody>
        </p:sp>
        <p:sp>
          <p:nvSpPr>
            <p:cNvPr id="20" name="Заголовок 1"/>
            <p:cNvSpPr txBox="1">
              <a:spLocks/>
            </p:cNvSpPr>
            <p:nvPr/>
          </p:nvSpPr>
          <p:spPr>
            <a:xfrm>
              <a:off x="-7311756" y="-2774591"/>
              <a:ext cx="4764918" cy="14577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6000" dirty="0">
                  <a:solidFill>
                    <a:srgbClr val="0085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СПОРТ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-23581690" y="-219402"/>
              <a:ext cx="8719472" cy="5683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hangingPunct="1">
                <a:spcBef>
                  <a:spcPts val="2000"/>
                </a:spcBef>
                <a:buClr>
                  <a:srgbClr val="460886"/>
                </a:buClr>
                <a:buSzPct val="200000"/>
              </a:pPr>
              <a:r>
                <a:rPr lang="ru-RU" sz="4000" b="1" dirty="0">
                  <a:solidFill>
                    <a:srgbClr val="00B1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Учебные</a:t>
              </a:r>
              <a:r>
                <a:rPr lang="ru-RU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программы </a:t>
              </a:r>
              <a:br>
                <a:rPr lang="ru-RU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Математика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Информатика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Биология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Физика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Химия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17490502" y="-219402"/>
              <a:ext cx="8719472" cy="6042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hangingPunct="1">
                <a:spcBef>
                  <a:spcPts val="2000"/>
                </a:spcBef>
                <a:buClr>
                  <a:srgbClr val="460886"/>
                </a:buClr>
                <a:buSzPct val="200000"/>
              </a:pPr>
              <a:r>
                <a:rPr lang="ru-RU" sz="4000" b="1" dirty="0">
                  <a:solidFill>
                    <a:srgbClr val="00B1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Научные</a:t>
              </a:r>
              <a:r>
                <a:rPr lang="ru-RU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программы </a:t>
              </a:r>
              <a:br>
                <a:rPr lang="ru-RU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57150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Научная школа по математике                и теоретической информатике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Термодинамика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Биотехнология и генетика растений </a:t>
              </a:r>
            </a:p>
            <a:p>
              <a:pPr marL="571500" lvl="0" indent="-571500" algn="l" hangingPunct="1">
                <a:spcBef>
                  <a:spcPts val="2000"/>
                </a:spcBef>
                <a:buClr>
                  <a:srgbClr val="00B1AA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другие</a:t>
              </a:r>
            </a:p>
          </p:txBody>
        </p:sp>
        <p:sp>
          <p:nvSpPr>
            <p:cNvPr id="29" name="Заголовок 1"/>
            <p:cNvSpPr txBox="1">
              <a:spLocks/>
            </p:cNvSpPr>
            <p:nvPr/>
          </p:nvSpPr>
          <p:spPr>
            <a:xfrm>
              <a:off x="-21377777" y="-2673926"/>
              <a:ext cx="3482756" cy="12564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6000" dirty="0">
                  <a:solidFill>
                    <a:srgbClr val="00B1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НАУКА</a:t>
              </a:r>
            </a:p>
          </p:txBody>
        </p:sp>
        <p:pic>
          <p:nvPicPr>
            <p:cNvPr id="5122" name="Picture 2" descr="http://qrcoder.ru/code/?https%3A%2F%2Fsochisirius.ru%2Fobuchenie%2Fnauka&amp;8&amp;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0971" y="247571"/>
              <a:ext cx="5042892" cy="50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-4929297" y="1222017"/>
              <a:ext cx="4172540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hangingPunct="1">
                <a:spcBef>
                  <a:spcPts val="2000"/>
                </a:spcBef>
                <a:buClr>
                  <a:srgbClr val="460886"/>
                </a:buClr>
                <a:buSzPct val="200000"/>
              </a:pPr>
              <a:r>
                <a:rPr lang="ru-RU" b="1" dirty="0">
                  <a:solidFill>
                    <a:srgbClr val="00B1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Календарь программ направления «Наука»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342064" y="8308282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7–9 класс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19329" y="8344189"/>
            <a:ext cx="2741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10–11 класс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62771" y="2369097"/>
            <a:ext cx="58375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0" kern="1200" dirty="0" smtClean="0">
                <a:solidFill>
                  <a:srgbClr val="EC635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2 200 </a:t>
            </a:r>
            <a:endParaRPr lang="ru-RU" sz="6000" kern="1200" dirty="0">
              <a:solidFill>
                <a:srgbClr val="EC635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 в год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63023" y="2300134"/>
            <a:ext cx="58375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6000" kern="1200" dirty="0" smtClean="0">
                <a:solidFill>
                  <a:srgbClr val="0085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2 300 </a:t>
            </a:r>
            <a:endParaRPr lang="ru-RU" sz="6000" kern="1200" dirty="0">
              <a:solidFill>
                <a:srgbClr val="0085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 в год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42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A1496-CEBC-4A26-9EB5-F0EDE4F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48" y="1146992"/>
            <a:ext cx="18686641" cy="2690489"/>
          </a:xfrm>
        </p:spPr>
        <p:txBody>
          <a:bodyPr>
            <a:normAutofit/>
          </a:bodyPr>
          <a:lstStyle/>
          <a:p>
            <a:r>
              <a:rPr lang="ru-RU" sz="8800" dirty="0"/>
              <a:t>ВСЕРОССИЙСКАЯ ОЛИМПИАДА </a:t>
            </a:r>
            <a:br>
              <a:rPr lang="ru-RU" sz="8800" dirty="0"/>
            </a:br>
            <a:r>
              <a:rPr lang="ru-RU" sz="8800" dirty="0"/>
              <a:t>ШКОЛЬНИКОВ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C53A0-C11A-4618-AB9F-58B7272E3B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Олимпиада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D02454-1EDC-4204-A14D-E724FDAE7E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045148" y="10017969"/>
            <a:ext cx="15304227" cy="16094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000" b="1" dirty="0">
                <a:solidFill>
                  <a:srgbClr val="460886"/>
                </a:solidFill>
              </a:rPr>
              <a:t>Пригласительный этап: </a:t>
            </a:r>
            <a:r>
              <a:rPr lang="ru-RU" sz="4000" dirty="0"/>
              <a:t>апрель – май (3–10 класс)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4000" b="1" dirty="0">
                <a:solidFill>
                  <a:srgbClr val="460886"/>
                </a:solidFill>
              </a:rPr>
              <a:t>Школьный этап: </a:t>
            </a:r>
            <a:r>
              <a:rPr lang="ru-RU" sz="4000" dirty="0"/>
              <a:t>сентябрь – октябрь (4–11 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88109" y="9215619"/>
            <a:ext cx="765237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5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7 300 000</a:t>
            </a:r>
            <a:r>
              <a:rPr lang="ru-RU" sz="48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 в год</a:t>
            </a:r>
          </a:p>
          <a:p>
            <a:pPr algn="l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66315" y="16122762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r="1190" b="3525"/>
          <a:stretch/>
        </p:blipFill>
        <p:spPr>
          <a:xfrm>
            <a:off x="1061768" y="3733123"/>
            <a:ext cx="10574118" cy="538897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45148" y="12182470"/>
            <a:ext cx="11107081" cy="3220338"/>
            <a:chOff x="10529497" y="11713151"/>
            <a:chExt cx="11107081" cy="3220338"/>
          </a:xfrm>
        </p:grpSpPr>
        <p:pic>
          <p:nvPicPr>
            <p:cNvPr id="1028" name="Picture 4" descr="http://qrcoder.ru/code/?https%3A%2F%2Fedu.sirius.online%2F%23%2Fcontests_page%2Fvos&amp;4&amp;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497" y="11713151"/>
              <a:ext cx="3220338" cy="322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4143968" y="11966707"/>
              <a:ext cx="7492610" cy="287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hangingPunct="1">
                <a:spcBef>
                  <a:spcPts val="600"/>
                </a:spcBef>
                <a:buClr>
                  <a:srgbClr val="460886"/>
                </a:buClr>
                <a:buSzPct val="200000"/>
              </a:pP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Тренажер с заданиями и разборами олимпиад прошлых лет на платформе </a:t>
              </a:r>
            </a:p>
            <a:p>
              <a:pPr lvl="0" algn="l" hangingPunct="1">
                <a:spcBef>
                  <a:spcPts val="600"/>
                </a:spcBef>
                <a:buClr>
                  <a:srgbClr val="460886"/>
                </a:buClr>
                <a:buSzPct val="200000"/>
              </a:pPr>
              <a:r>
                <a:rPr lang="ru-RU" b="1" dirty="0">
                  <a:solidFill>
                    <a:srgbClr val="4608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Сириус. Курсы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810000" y="12182470"/>
            <a:ext cx="10435297" cy="3220341"/>
            <a:chOff x="7121183" y="8356005"/>
            <a:chExt cx="10435297" cy="3220341"/>
          </a:xfrm>
        </p:grpSpPr>
        <p:pic>
          <p:nvPicPr>
            <p:cNvPr id="1026" name="Picture 2" descr="http://qrcoder.ru/code/?https%3A%2F%2Fsiriusolymp.ru%2F&amp;4&amp;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183" y="8356005"/>
              <a:ext cx="3220338" cy="322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848211" y="8782880"/>
              <a:ext cx="6708269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hangingPunct="1">
                <a:spcBef>
                  <a:spcPts val="600"/>
                </a:spcBef>
                <a:buClr>
                  <a:srgbClr val="460886"/>
                </a:buClr>
                <a:buSzPct val="200000"/>
              </a:pPr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Пригласительный этап Всероссийской олимпиады школьников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783294" y="4350120"/>
            <a:ext cx="54620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</a:t>
            </a:r>
          </a:p>
          <a:p>
            <a:pPr lvl="0"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школьников, заинтересованных в изучении предмета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48996" y="3837481"/>
            <a:ext cx="548078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600"/>
              </a:spcBef>
              <a:buClr>
                <a:srgbClr val="460886"/>
              </a:buClr>
              <a:buSzPct val="200000"/>
            </a:pP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hangingPunct="1">
              <a:spcBef>
                <a:spcPts val="600"/>
              </a:spcBef>
              <a:buClr>
                <a:srgbClr val="460886"/>
              </a:buClr>
              <a:buSzPct val="200000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48996" y="4392555"/>
            <a:ext cx="12192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 algn="l" hangingPunct="1">
              <a:spcBef>
                <a:spcPts val="600"/>
              </a:spcBef>
              <a:buClr>
                <a:srgbClr val="460886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 </a:t>
            </a:r>
          </a:p>
          <a:p>
            <a:pPr marL="571500" lvl="0" indent="-571500" algn="l" hangingPunct="1">
              <a:spcBef>
                <a:spcPts val="600"/>
              </a:spcBef>
              <a:buClr>
                <a:srgbClr val="460886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Информатика</a:t>
            </a:r>
          </a:p>
          <a:p>
            <a:pPr marL="571500" lvl="0" indent="-571500" algn="l" hangingPunct="1">
              <a:spcBef>
                <a:spcPts val="600"/>
              </a:spcBef>
              <a:buClr>
                <a:srgbClr val="460886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</a:t>
            </a:r>
          </a:p>
          <a:p>
            <a:pPr marL="571500" lvl="0" indent="-571500" algn="l" hangingPunct="1">
              <a:spcBef>
                <a:spcPts val="600"/>
              </a:spcBef>
              <a:buClr>
                <a:srgbClr val="460886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</a:t>
            </a:r>
          </a:p>
          <a:p>
            <a:pPr marL="571500" lvl="0" indent="-571500" algn="l" hangingPunct="1">
              <a:spcBef>
                <a:spcPts val="600"/>
              </a:spcBef>
              <a:buClr>
                <a:srgbClr val="460886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Биология</a:t>
            </a:r>
          </a:p>
          <a:p>
            <a:pPr marL="571500" lvl="0" indent="-571500" algn="l" hangingPunct="1">
              <a:spcBef>
                <a:spcPts val="600"/>
              </a:spcBef>
              <a:buClr>
                <a:srgbClr val="460886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Астрономия </a:t>
            </a:r>
          </a:p>
        </p:txBody>
      </p:sp>
    </p:spTree>
    <p:extLst>
      <p:ext uri="{BB962C8B-B14F-4D97-AF65-F5344CB8AC3E}">
        <p14:creationId xmlns:p14="http://schemas.microsoft.com/office/powerpoint/2010/main" val="1426275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A1496-CEBC-4A26-9EB5-F0EDE4F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48" y="1146992"/>
            <a:ext cx="18686641" cy="2690489"/>
          </a:xfrm>
        </p:spPr>
        <p:txBody>
          <a:bodyPr>
            <a:normAutofit/>
          </a:bodyPr>
          <a:lstStyle/>
          <a:p>
            <a:r>
              <a:rPr lang="ru-RU" sz="8800" dirty="0"/>
              <a:t>МЕЖПРЕДМЕТНЫЕ ОЛИМПИАДЫ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C53A0-C11A-4618-AB9F-58B7272E3B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Межпредметные олимпиады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66315" y="16122762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7345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rgbClr val="939FC1"/>
                </a:solidFill>
                <a:effectLst/>
                <a:uLnTx/>
                <a:uFillTx/>
                <a:sym typeface="Helvetica"/>
              </a:rPr>
              <a:pPr marL="0" marR="0" lvl="0" indent="0" algn="ctr" defTabSz="7345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939FC1"/>
              </a:solidFill>
              <a:effectLst/>
              <a:uLnTx/>
              <a:uFillTx/>
              <a:sym typeface="Helvetic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54699" y="11913794"/>
            <a:ext cx="58293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600"/>
              </a:spcBef>
              <a:buClr>
                <a:srgbClr val="460886"/>
              </a:buClr>
              <a:buSzPct val="200000"/>
              <a:defRPr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Новогодняя олимпиада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305534" y="5659365"/>
            <a:ext cx="111205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600"/>
              </a:spcBef>
              <a:buClr>
                <a:srgbClr val="460886"/>
              </a:buClr>
              <a:buSzPct val="200000"/>
              <a:defRPr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Олимпиада ко Дню Победы</a:t>
            </a:r>
          </a:p>
        </p:txBody>
      </p:sp>
      <p:pic>
        <p:nvPicPr>
          <p:cNvPr id="6146" name="Picture 2" descr="https://sochisirius.ru/uploads/post/657b094c0587b-large.jpg?p=1702562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40" y="9997790"/>
            <a:ext cx="11375588" cy="52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00" y="3516220"/>
            <a:ext cx="9398180" cy="619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75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A1496-CEBC-4A26-9EB5-F0EDE4F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66" y="1206954"/>
            <a:ext cx="24028400" cy="3410016"/>
          </a:xfrm>
        </p:spPr>
        <p:txBody>
          <a:bodyPr>
            <a:normAutofit/>
          </a:bodyPr>
          <a:lstStyle/>
          <a:p>
            <a:r>
              <a:rPr lang="ru-RU" sz="8800" dirty="0"/>
              <a:t>ВСЕРОССИЙСКИЙ КОНКУРС </a:t>
            </a:r>
            <a:br>
              <a:rPr lang="ru-RU" sz="8800" dirty="0"/>
            </a:br>
            <a:r>
              <a:rPr lang="ru-RU" sz="8800" dirty="0"/>
              <a:t>НАУЧНО-ТЕХНОЛОГИЧЕСКИХ ПРОЕКТОВ «БОЛЬШИЕ ВЫЗОВЫ»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C53A0-C11A-4618-AB9F-58B7272E3B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«Большие вызовы»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D02454-1EDC-4204-A14D-E724FDAE7E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65266" y="10764568"/>
            <a:ext cx="22425425" cy="45008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30000"/>
            </a:pPr>
            <a:r>
              <a:rPr lang="ru-RU" dirty="0"/>
              <a:t>Совершенствование «твёрдых» (</a:t>
            </a:r>
            <a:r>
              <a:rPr lang="en-US" dirty="0"/>
              <a:t>hard skills) </a:t>
            </a:r>
            <a:r>
              <a:rPr lang="ru-RU" dirty="0"/>
              <a:t>и «мягких» (</a:t>
            </a:r>
            <a:r>
              <a:rPr lang="en-US" dirty="0"/>
              <a:t>soft skills) </a:t>
            </a:r>
            <a:r>
              <a:rPr lang="ru-RU" dirty="0"/>
              <a:t>навыков проектной деятельности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30000"/>
            </a:pPr>
            <a:r>
              <a:rPr lang="ru-RU" dirty="0"/>
              <a:t>Оценка проекта от экспертов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30000"/>
            </a:pPr>
            <a:r>
              <a:rPr lang="ru-RU" b="1" dirty="0">
                <a:solidFill>
                  <a:srgbClr val="460886"/>
                </a:solidFill>
              </a:rPr>
              <a:t>10 баллов </a:t>
            </a:r>
            <a:r>
              <a:rPr lang="ru-RU" dirty="0"/>
              <a:t>при поступлении в вуз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30000"/>
            </a:pPr>
            <a:r>
              <a:rPr lang="ru-RU" dirty="0"/>
              <a:t>Грант президента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30000"/>
            </a:pPr>
            <a:r>
              <a:rPr lang="ru-RU" dirty="0"/>
              <a:t>Поступление в экспериментальный </a:t>
            </a:r>
            <a:r>
              <a:rPr lang="en-US" dirty="0"/>
              <a:t>IT</a:t>
            </a:r>
            <a:r>
              <a:rPr lang="ru-RU" dirty="0"/>
              <a:t>-</a:t>
            </a:r>
            <a:r>
              <a:rPr lang="ru-RU" dirty="0" err="1"/>
              <a:t>специалитет</a:t>
            </a:r>
            <a:r>
              <a:rPr lang="en-US" dirty="0"/>
              <a:t> </a:t>
            </a:r>
            <a:r>
              <a:rPr lang="ru-RU" dirty="0"/>
              <a:t>Университета Сириус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66315" y="16122762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pic>
        <p:nvPicPr>
          <p:cNvPr id="1026" name="Picture 2" descr="http://qrcoder.ru/code/?http%3A%2F%2Fkonkurs.sochisirius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343" y="4587276"/>
            <a:ext cx="4953512" cy="49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02558" y="5730021"/>
            <a:ext cx="5689541" cy="2389918"/>
            <a:chOff x="10522283" y="4830350"/>
            <a:chExt cx="10288249" cy="23899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522283" y="4830350"/>
              <a:ext cx="10288249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1500" b="1" dirty="0">
                  <a:solidFill>
                    <a:srgbClr val="4608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12 500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697980" y="6450827"/>
              <a:ext cx="83400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участников в год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65266" y="9749459"/>
            <a:ext cx="22785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 на </a:t>
            </a: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школьников,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увлеченных проектной деятельностью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99" y="4956694"/>
            <a:ext cx="11657923" cy="45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8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BCE78-A68C-42AC-8B6A-67921AAE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94" y="1036136"/>
            <a:ext cx="16146072" cy="1512192"/>
          </a:xfrm>
        </p:spPr>
        <p:txBody>
          <a:bodyPr>
            <a:normAutofit/>
          </a:bodyPr>
          <a:lstStyle/>
          <a:p>
            <a:r>
              <a:rPr lang="ru-RU" sz="8800" dirty="0"/>
              <a:t>ПРОЕКТНЫЕ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31B642-67B1-485D-B38B-FD8D648F3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Проектные программы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904610" y="15854941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 dirty="0"/>
          </a:p>
        </p:txBody>
      </p:sp>
      <p:pic>
        <p:nvPicPr>
          <p:cNvPr id="2050" name="Picture 2" descr="http://qrcoder.ru/code/?https%3A%2F%2Fscienceclass.sirius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709" y="2382831"/>
            <a:ext cx="4106670" cy="41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33351" y="3272355"/>
            <a:ext cx="8411058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100000"/>
            </a:pPr>
            <a:endParaRPr lang="ru-RU" b="1" dirty="0">
              <a:solidFill>
                <a:srgbClr val="4608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lvl="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командная работа</a:t>
            </a:r>
          </a:p>
          <a:p>
            <a:pPr marL="571500" lvl="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проект-проба — </a:t>
            </a:r>
            <a:r>
              <a:rPr lang="ru-RU" sz="36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знакомство 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проектной деятельностью</a:t>
            </a:r>
          </a:p>
          <a:p>
            <a:pPr marL="571500" lvl="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месяц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задачи                  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партнеров проекта</a:t>
            </a:r>
          </a:p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6216" y="6520828"/>
            <a:ext cx="6736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участия в проекте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36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 проектной работы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10342" y="6443975"/>
            <a:ext cx="7190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</a:t>
            </a:r>
            <a:r>
              <a:rPr lang="ru-RU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и развитие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школьников, интересующихся проектной деятельностью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667181" y="3156328"/>
            <a:ext cx="3086100" cy="2559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</a:t>
            </a:r>
          </a:p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530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33350" y="9582369"/>
            <a:ext cx="8709036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командах под руководством наставников — 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 профильных вузов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педагогов региональных центров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представителей компаний-партнеров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lvl="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над проектной задачей </a:t>
            </a:r>
            <a:r>
              <a:rPr lang="ru-RU" sz="3600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учебного года</a:t>
            </a:r>
          </a:p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6216" y="12684536"/>
            <a:ext cx="5604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участия — </a:t>
            </a:r>
            <a:r>
              <a:rPr lang="ru-RU" sz="36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погружение </a:t>
            </a:r>
            <a:r>
              <a:rPr lang="ru-RU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выбранную проектную область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593353" y="13020687"/>
            <a:ext cx="7790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на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поддержку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школьников, заинтересованных проектной деятельностью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2052" name="Picture 4" descr="http://qrcoder.ru/code/?https%3A%2F%2Fsiriusleto.ru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375" y="8960570"/>
            <a:ext cx="4190817" cy="41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667181" y="9200944"/>
            <a:ext cx="2837713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3300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 </a:t>
            </a:r>
          </a:p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регионов </a:t>
            </a:r>
            <a:b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</a:p>
        </p:txBody>
      </p:sp>
      <p:pic>
        <p:nvPicPr>
          <p:cNvPr id="2054" name="Picture 6" descr="https://static.tildacdn.com/tild6631-3865-4331-b535-643463353339/Desktop_-_1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90"/>
          <a:stretch/>
        </p:blipFill>
        <p:spPr bwMode="auto">
          <a:xfrm>
            <a:off x="1136216" y="9026109"/>
            <a:ext cx="5721294" cy="32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18" y="3422353"/>
            <a:ext cx="6134929" cy="27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24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BCE78-A68C-42AC-8B6A-67921AAE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94" y="1036136"/>
            <a:ext cx="16146072" cy="1512192"/>
          </a:xfrm>
        </p:spPr>
        <p:txBody>
          <a:bodyPr>
            <a:normAutofit/>
          </a:bodyPr>
          <a:lstStyle/>
          <a:p>
            <a:r>
              <a:rPr lang="ru-RU" sz="8800" dirty="0"/>
              <a:t>ПРОЕКТНЫЕ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31B642-67B1-485D-B38B-FD8D648F3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Проектные программы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347983" y="16228068"/>
            <a:ext cx="312585" cy="56425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73457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rgbClr val="939FC1"/>
                </a:solidFill>
                <a:effectLst/>
                <a:uLnTx/>
                <a:uFillTx/>
                <a:sym typeface="Helvetica"/>
              </a:rPr>
              <a:pPr marL="0" marR="0" lvl="0" indent="0" algn="ctr" defTabSz="7345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939FC1"/>
              </a:solidFill>
              <a:effectLst/>
              <a:uLnTx/>
              <a:uFillTx/>
              <a:sym typeface="Helvetic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510" y="2443021"/>
            <a:ext cx="14611861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100000"/>
            </a:pPr>
            <a:endParaRPr lang="ru-RU" sz="5400" b="1" dirty="0">
              <a:solidFill>
                <a:srgbClr val="4608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100000"/>
            </a:pPr>
            <a:r>
              <a:rPr lang="ru-RU" sz="72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Сириус.ИИ</a:t>
            </a:r>
            <a:endParaRPr lang="ru-RU" sz="6000" b="1" dirty="0">
              <a:solidFill>
                <a:srgbClr val="4608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lvl="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командах</a:t>
            </a:r>
          </a:p>
          <a:p>
            <a:pPr marL="571500" indent="-571500" algn="l" hangingPunct="1">
              <a:spcBef>
                <a:spcPts val="1000"/>
              </a:spcBef>
              <a:buClr>
                <a:srgbClr val="460886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проектные задачи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искусственного интеллекта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qrcoder.ru/code/?https%3A%2F%2Fsochisirius.ru%2Fobuchenie%2Fdistant%2Fsmena1758%2F8141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05" y="8057258"/>
            <a:ext cx="4492625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qrcoder.ru/code/?https%3A%2F%2Fsochisirius.ru%2Fobuchenie%2Fdistant%2Fsmena1758%2F8141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553" y="8057258"/>
            <a:ext cx="4492625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674291" y="12549883"/>
            <a:ext cx="7927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spcBef>
                <a:spcPts val="2000"/>
              </a:spcBef>
              <a:buClr>
                <a:srgbClr val="460886"/>
              </a:buClr>
              <a:buSzPct val="200000"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«Сириус. ИИ»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005242" y="12549883"/>
            <a:ext cx="7927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spcBef>
                <a:spcPts val="2000"/>
              </a:spcBef>
              <a:buClr>
                <a:srgbClr val="460886"/>
              </a:buClr>
              <a:buSzPct val="200000"/>
            </a:pPr>
            <a:r>
              <a:rPr lang="ru-RU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Навигатор по искусственному интеллекту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195795" y="4334083"/>
            <a:ext cx="7790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hangingPunct="1">
              <a:spcBef>
                <a:spcPts val="1000"/>
              </a:spcBef>
              <a:buClr>
                <a:srgbClr val="460886"/>
              </a:buClr>
              <a:buSzPct val="200000"/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Направлена на</a:t>
            </a:r>
            <a:r>
              <a:rPr lang="ru-RU" sz="3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4608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поддержку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школьников, заинтересованных проектной деятельностью</a:t>
            </a:r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1795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0379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0659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0379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0659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1329</Words>
  <Application>Microsoft Office PowerPoint</Application>
  <PresentationFormat>Произвольный</PresentationFormat>
  <Paragraphs>339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Helvetica</vt:lpstr>
      <vt:lpstr>Helvetica Neue</vt:lpstr>
      <vt:lpstr>Helvetica Neue Medium</vt:lpstr>
      <vt:lpstr>Tahoma</vt:lpstr>
      <vt:lpstr>21_BasicWhite</vt:lpstr>
      <vt:lpstr>Школы – ассоциированные партнеры «Сириуса»</vt:lpstr>
      <vt:lpstr>Презентация PowerPoint</vt:lpstr>
      <vt:lpstr>Презентация PowerPoint</vt:lpstr>
      <vt:lpstr>ОЧНЫЕ ПРОГРАММЫ «СИРИУСА»</vt:lpstr>
      <vt:lpstr>ВСЕРОССИЙСКАЯ ОЛИМПИАДА  ШКОЛЬНИКОВ</vt:lpstr>
      <vt:lpstr>МЕЖПРЕДМЕТНЫЕ ОЛИМПИАДЫ</vt:lpstr>
      <vt:lpstr>ВСЕРОССИЙСКИЙ КОНКУРС  НАУЧНО-ТЕХНОЛОГИЧЕСКИХ ПРОЕКТОВ «БОЛЬШИЕ ВЫЗОВЫ»</vt:lpstr>
      <vt:lpstr>ПРОЕКТНЫЕ ПРОГРАММЫ</vt:lpstr>
      <vt:lpstr>ПРОЕКТНЫЕ ПРОГРАММЫ</vt:lpstr>
      <vt:lpstr>СИРИУС.КУРСЫ</vt:lpstr>
      <vt:lpstr>ШКОЛЫ –  АССОЦИИРОВАННЫЕ ПАРТНЕРЫ «СИРИУСА» </vt:lpstr>
      <vt:lpstr>38 школ  из 14 регионов</vt:lpstr>
      <vt:lpstr>Школа — ассоциированный партнер «Сириуса»</vt:lpstr>
      <vt:lpstr>КЛАССЫ ПРОЕКТА</vt:lpstr>
      <vt:lpstr>5–6 КЛАССЫ</vt:lpstr>
      <vt:lpstr>Учебный план 7–9 ФМИ классы</vt:lpstr>
      <vt:lpstr>Учебный план 7–9 ХБ классы</vt:lpstr>
      <vt:lpstr>Учебный план 7–9 ХБМ классы</vt:lpstr>
      <vt:lpstr>Учебный план 10–11 ФМИ классы</vt:lpstr>
      <vt:lpstr>Учебный план 10-11 ФМ классы</vt:lpstr>
      <vt:lpstr>Учебный план 10–11 МИ классы</vt:lpstr>
      <vt:lpstr>Учебный план 10–11 ХБ классы</vt:lpstr>
      <vt:lpstr>Учебный план 10–11 ХБМ классы</vt:lpstr>
      <vt:lpstr>НАБОР В КЛАССЫ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Школы — ассоциированные партнеры «Сириуса» 2024-2025г</dc:title>
  <dc:creator>Анна Петрова</dc:creator>
  <cp:lastModifiedBy>Violetta Medved</cp:lastModifiedBy>
  <cp:revision>79</cp:revision>
  <dcterms:modified xsi:type="dcterms:W3CDTF">2024-04-05T06:23:42Z</dcterms:modified>
</cp:coreProperties>
</file>